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256" r:id="rId2"/>
    <p:sldId id="415" r:id="rId3"/>
    <p:sldId id="434" r:id="rId4"/>
    <p:sldId id="400" r:id="rId5"/>
    <p:sldId id="499" r:id="rId6"/>
    <p:sldId id="403" r:id="rId7"/>
    <p:sldId id="509" r:id="rId8"/>
    <p:sldId id="510" r:id="rId9"/>
    <p:sldId id="404" r:id="rId10"/>
    <p:sldId id="501" r:id="rId11"/>
    <p:sldId id="405" r:id="rId12"/>
    <p:sldId id="551" r:id="rId13"/>
    <p:sldId id="447" r:id="rId14"/>
    <p:sldId id="453" r:id="rId15"/>
    <p:sldId id="448" r:id="rId16"/>
    <p:sldId id="536" r:id="rId17"/>
    <p:sldId id="541" r:id="rId18"/>
    <p:sldId id="537" r:id="rId19"/>
    <p:sldId id="520" r:id="rId20"/>
    <p:sldId id="534" r:id="rId21"/>
    <p:sldId id="407" r:id="rId22"/>
    <p:sldId id="511" r:id="rId23"/>
    <p:sldId id="527" r:id="rId24"/>
    <p:sldId id="544" r:id="rId25"/>
    <p:sldId id="513" r:id="rId26"/>
    <p:sldId id="515" r:id="rId27"/>
    <p:sldId id="552" r:id="rId28"/>
    <p:sldId id="540" r:id="rId29"/>
    <p:sldId id="557" r:id="rId30"/>
    <p:sldId id="555" r:id="rId31"/>
    <p:sldId id="553" r:id="rId32"/>
    <p:sldId id="558" r:id="rId33"/>
    <p:sldId id="524" r:id="rId34"/>
    <p:sldId id="521" r:id="rId35"/>
    <p:sldId id="525" r:id="rId36"/>
    <p:sldId id="526" r:id="rId37"/>
    <p:sldId id="554" r:id="rId38"/>
    <p:sldId id="528" r:id="rId39"/>
    <p:sldId id="539" r:id="rId40"/>
    <p:sldId id="529" r:id="rId41"/>
    <p:sldId id="530" r:id="rId42"/>
    <p:sldId id="500" r:id="rId43"/>
    <p:sldId id="546" r:id="rId44"/>
    <p:sldId id="547" r:id="rId45"/>
    <p:sldId id="452" r:id="rId46"/>
    <p:sldId id="477" r:id="rId47"/>
    <p:sldId id="478" r:id="rId48"/>
    <p:sldId id="550" r:id="rId49"/>
    <p:sldId id="436" r:id="rId50"/>
    <p:sldId id="431" r:id="rId51"/>
    <p:sldId id="432" r:id="rId52"/>
    <p:sldId id="559" r:id="rId53"/>
    <p:sldId id="543" r:id="rId54"/>
    <p:sldId id="556" r:id="rId5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00"/>
    <a:srgbClr val="F9BE0C"/>
    <a:srgbClr val="DE8A1A"/>
    <a:srgbClr val="FF7C80"/>
    <a:srgbClr val="CC3300"/>
    <a:srgbClr val="3333FF"/>
    <a:srgbClr val="3333CC"/>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3979" autoAdjust="0"/>
  </p:normalViewPr>
  <p:slideViewPr>
    <p:cSldViewPr>
      <p:cViewPr>
        <p:scale>
          <a:sx n="50" d="100"/>
          <a:sy n="50" d="100"/>
        </p:scale>
        <p:origin x="-2652" y="-129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Texte\Projekte\Projekte%20Uni%20Marburg\15KJB\Kapitel%202\Grafiken%20Kapitel%202%20gesamt0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exte\Projekte\Projekte%20Uni%20Marburg\15KJB\Kapitel%202\Grafiken%20Kapitel%202%20gesamt01.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Texte\Projekte\Projekte%20Uni%20Marburg\15KJB\Kapitel%202\Grafiken%20Kapitel%202%20gesamt01.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Mappe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Texte\Projekte\Projekte%20Uni%20Marburg\15KJB\Kapitel%206\Mappe%20Grafiken%20Jugendarbeit%20Lian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xte\Projekte\Projekte%20Uni%20Marburg\15KJB\Kapitel%206\Mappe%20Grafiken%20Jugendarbeit%20Lia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col"/>
        <c:grouping val="stacked"/>
        <c:varyColors val="0"/>
        <c:ser>
          <c:idx val="3"/>
          <c:order val="0"/>
          <c:tx>
            <c:strRef>
              <c:f>'Schül Schulart'!$A$4</c:f>
              <c:strCache>
                <c:ptCount val="1"/>
                <c:pt idx="0">
                  <c:v>Volks-/Hauptschule</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'Schül Schulart'!$B$3:$N$3</c:f>
              <c:numCache>
                <c:formatCode>General</c:formatCode>
                <c:ptCount val="13"/>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2013</c:v>
                </c:pt>
              </c:numCache>
            </c:numRef>
          </c:cat>
          <c:val>
            <c:numRef>
              <c:f>'Schül Schulart'!$B$4:$N$4</c:f>
              <c:numCache>
                <c:formatCode>General</c:formatCode>
                <c:ptCount val="13"/>
                <c:pt idx="0">
                  <c:v>74</c:v>
                </c:pt>
                <c:pt idx="1">
                  <c:v>72</c:v>
                </c:pt>
                <c:pt idx="2">
                  <c:v>66</c:v>
                </c:pt>
                <c:pt idx="3">
                  <c:v>56</c:v>
                </c:pt>
                <c:pt idx="4">
                  <c:v>47</c:v>
                </c:pt>
                <c:pt idx="5">
                  <c:v>41</c:v>
                </c:pt>
                <c:pt idx="6">
                  <c:v>38</c:v>
                </c:pt>
                <c:pt idx="7">
                  <c:v>34</c:v>
                </c:pt>
                <c:pt idx="8">
                  <c:v>25</c:v>
                </c:pt>
                <c:pt idx="9">
                  <c:v>23</c:v>
                </c:pt>
                <c:pt idx="10">
                  <c:v>24</c:v>
                </c:pt>
                <c:pt idx="11">
                  <c:v>17</c:v>
                </c:pt>
                <c:pt idx="12">
                  <c:v>14</c:v>
                </c:pt>
              </c:numCache>
            </c:numRef>
          </c:val>
          <c:extLst xmlns:c16r2="http://schemas.microsoft.com/office/drawing/2015/06/chart">
            <c:ext xmlns:c16="http://schemas.microsoft.com/office/drawing/2014/chart" uri="{C3380CC4-5D6E-409C-BE32-E72D297353CC}">
              <c16:uniqueId val="{00000000-8D5D-463A-8430-B3B0716BEFA6}"/>
            </c:ext>
          </c:extLst>
        </c:ser>
        <c:ser>
          <c:idx val="4"/>
          <c:order val="1"/>
          <c:tx>
            <c:strRef>
              <c:f>'Schül Schulart'!$A$5</c:f>
              <c:strCache>
                <c:ptCount val="1"/>
                <c:pt idx="0">
                  <c:v>Schularten mit mehr. Bildungsgängen</c:v>
                </c:pt>
              </c:strCache>
            </c:strRef>
          </c:tx>
          <c:spPr>
            <a:solidFill>
              <a:schemeClr val="bg1">
                <a:lumMod val="65000"/>
              </a:schemeClr>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C3E-4AEC-ACBF-C12FA2790E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C3E-4AEC-ACBF-C12FA2790E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C3E-4AEC-ACBF-C12FA2790E5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C3E-4AEC-ACBF-C12FA2790E5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C3E-4AEC-ACBF-C12FA2790E5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C3E-4AEC-ACBF-C12FA2790E58}"/>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C3E-4AEC-ACBF-C12FA2790E58}"/>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C3E-4AEC-ACBF-C12FA2790E58}"/>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'Schül Schulart'!$B$3:$N$3</c:f>
              <c:numCache>
                <c:formatCode>General</c:formatCode>
                <c:ptCount val="13"/>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2013</c:v>
                </c:pt>
              </c:numCache>
            </c:numRef>
          </c:cat>
          <c:val>
            <c:numRef>
              <c:f>'Schül Schulart'!$B$5:$N$5</c:f>
              <c:numCache>
                <c:formatCode>General</c:formatCode>
                <c:ptCount val="13"/>
                <c:pt idx="0">
                  <c:v>0</c:v>
                </c:pt>
                <c:pt idx="1">
                  <c:v>0</c:v>
                </c:pt>
                <c:pt idx="2">
                  <c:v>0</c:v>
                </c:pt>
                <c:pt idx="3">
                  <c:v>0</c:v>
                </c:pt>
                <c:pt idx="4">
                  <c:v>0</c:v>
                </c:pt>
                <c:pt idx="5">
                  <c:v>0</c:v>
                </c:pt>
                <c:pt idx="6">
                  <c:v>0</c:v>
                </c:pt>
                <c:pt idx="7">
                  <c:v>0</c:v>
                </c:pt>
                <c:pt idx="8">
                  <c:v>7</c:v>
                </c:pt>
                <c:pt idx="9">
                  <c:v>10</c:v>
                </c:pt>
                <c:pt idx="10">
                  <c:v>6</c:v>
                </c:pt>
                <c:pt idx="11">
                  <c:v>9</c:v>
                </c:pt>
                <c:pt idx="12">
                  <c:v>10</c:v>
                </c:pt>
              </c:numCache>
            </c:numRef>
          </c:val>
          <c:extLst xmlns:c16r2="http://schemas.microsoft.com/office/drawing/2015/06/chart">
            <c:ext xmlns:c16="http://schemas.microsoft.com/office/drawing/2014/chart" uri="{C3380CC4-5D6E-409C-BE32-E72D297353CC}">
              <c16:uniqueId val="{00000001-8D5D-463A-8430-B3B0716BEFA6}"/>
            </c:ext>
          </c:extLst>
        </c:ser>
        <c:ser>
          <c:idx val="7"/>
          <c:order val="2"/>
          <c:tx>
            <c:strRef>
              <c:f>'Schül Schulart'!$A$8</c:f>
              <c:strCache>
                <c:ptCount val="1"/>
                <c:pt idx="0">
                  <c:v>Realschule</c:v>
                </c:pt>
              </c:strCache>
            </c:strRef>
          </c:tx>
          <c:spPr>
            <a:solidFill>
              <a:srgbClr val="F9BE0C"/>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'Schül Schulart'!$B$3:$N$3</c:f>
              <c:numCache>
                <c:formatCode>General</c:formatCode>
                <c:ptCount val="13"/>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2013</c:v>
                </c:pt>
              </c:numCache>
            </c:numRef>
          </c:cat>
          <c:val>
            <c:numRef>
              <c:f>'Schül Schulart'!$B$8:$N$8</c:f>
              <c:numCache>
                <c:formatCode>General</c:formatCode>
                <c:ptCount val="13"/>
                <c:pt idx="0">
                  <c:v>9</c:v>
                </c:pt>
                <c:pt idx="1">
                  <c:v>11</c:v>
                </c:pt>
                <c:pt idx="2">
                  <c:v>15</c:v>
                </c:pt>
                <c:pt idx="3">
                  <c:v>21</c:v>
                </c:pt>
                <c:pt idx="4">
                  <c:v>24</c:v>
                </c:pt>
                <c:pt idx="5">
                  <c:v>28</c:v>
                </c:pt>
                <c:pt idx="6">
                  <c:v>29</c:v>
                </c:pt>
                <c:pt idx="7">
                  <c:v>29</c:v>
                </c:pt>
                <c:pt idx="8">
                  <c:v>27</c:v>
                </c:pt>
                <c:pt idx="9">
                  <c:v>26</c:v>
                </c:pt>
                <c:pt idx="10">
                  <c:v>27</c:v>
                </c:pt>
                <c:pt idx="11">
                  <c:v>26</c:v>
                </c:pt>
                <c:pt idx="12">
                  <c:v>24</c:v>
                </c:pt>
              </c:numCache>
            </c:numRef>
          </c:val>
          <c:extLst xmlns:c16r2="http://schemas.microsoft.com/office/drawing/2015/06/chart">
            <c:ext xmlns:c16="http://schemas.microsoft.com/office/drawing/2014/chart" uri="{C3380CC4-5D6E-409C-BE32-E72D297353CC}">
              <c16:uniqueId val="{00000002-8D5D-463A-8430-B3B0716BEFA6}"/>
            </c:ext>
          </c:extLst>
        </c:ser>
        <c:ser>
          <c:idx val="8"/>
          <c:order val="3"/>
          <c:tx>
            <c:strRef>
              <c:f>'Schül Schulart'!$A$9</c:f>
              <c:strCache>
                <c:ptCount val="1"/>
                <c:pt idx="0">
                  <c:v>Gesamtschule</c:v>
                </c:pt>
              </c:strCache>
            </c:strRef>
          </c:tx>
          <c:spPr>
            <a:solidFill>
              <a:schemeClr val="accent6">
                <a:lumMod val="40000"/>
                <a:lumOff val="60000"/>
              </a:schemeClr>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C3E-4AEC-ACBF-C12FA2790E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C3E-4AEC-ACBF-C12FA2790E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C3E-4AEC-ACBF-C12FA2790E5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C3E-4AEC-ACBF-C12FA2790E58}"/>
                </c:ext>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'Schül Schulart'!$B$3:$N$3</c:f>
              <c:numCache>
                <c:formatCode>General</c:formatCode>
                <c:ptCount val="13"/>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2013</c:v>
                </c:pt>
              </c:numCache>
            </c:numRef>
          </c:cat>
          <c:val>
            <c:numRef>
              <c:f>'Schül Schulart'!$B$9:$N$9</c:f>
              <c:numCache>
                <c:formatCode>General</c:formatCode>
                <c:ptCount val="13"/>
                <c:pt idx="0">
                  <c:v>0</c:v>
                </c:pt>
                <c:pt idx="1">
                  <c:v>0</c:v>
                </c:pt>
                <c:pt idx="2">
                  <c:v>0</c:v>
                </c:pt>
                <c:pt idx="3">
                  <c:v>0</c:v>
                </c:pt>
                <c:pt idx="4">
                  <c:v>3</c:v>
                </c:pt>
                <c:pt idx="5">
                  <c:v>4</c:v>
                </c:pt>
                <c:pt idx="6">
                  <c:v>5</c:v>
                </c:pt>
                <c:pt idx="7">
                  <c:v>7</c:v>
                </c:pt>
                <c:pt idx="8">
                  <c:v>10</c:v>
                </c:pt>
                <c:pt idx="9">
                  <c:v>10</c:v>
                </c:pt>
                <c:pt idx="10">
                  <c:v>10</c:v>
                </c:pt>
                <c:pt idx="11">
                  <c:v>10</c:v>
                </c:pt>
                <c:pt idx="12">
                  <c:v>14</c:v>
                </c:pt>
              </c:numCache>
            </c:numRef>
          </c:val>
          <c:extLst xmlns:c16r2="http://schemas.microsoft.com/office/drawing/2015/06/chart">
            <c:ext xmlns:c16="http://schemas.microsoft.com/office/drawing/2014/chart" uri="{C3380CC4-5D6E-409C-BE32-E72D297353CC}">
              <c16:uniqueId val="{00000003-8D5D-463A-8430-B3B0716BEFA6}"/>
            </c:ext>
          </c:extLst>
        </c:ser>
        <c:ser>
          <c:idx val="9"/>
          <c:order val="4"/>
          <c:tx>
            <c:strRef>
              <c:f>'Schül Schulart'!$A$10</c:f>
              <c:strCache>
                <c:ptCount val="1"/>
                <c:pt idx="0">
                  <c:v>Gymnasium</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'Schül Schulart'!$B$3:$N$3</c:f>
              <c:numCache>
                <c:formatCode>General</c:formatCode>
                <c:ptCount val="13"/>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2013</c:v>
                </c:pt>
              </c:numCache>
            </c:numRef>
          </c:cat>
          <c:val>
            <c:numRef>
              <c:f>'Schül Schulart'!$B$10:$N$10</c:f>
              <c:numCache>
                <c:formatCode>General</c:formatCode>
                <c:ptCount val="13"/>
                <c:pt idx="0">
                  <c:v>16</c:v>
                </c:pt>
                <c:pt idx="1">
                  <c:v>17</c:v>
                </c:pt>
                <c:pt idx="2">
                  <c:v>19</c:v>
                </c:pt>
                <c:pt idx="3">
                  <c:v>23</c:v>
                </c:pt>
                <c:pt idx="4">
                  <c:v>26</c:v>
                </c:pt>
                <c:pt idx="5">
                  <c:v>27</c:v>
                </c:pt>
                <c:pt idx="6">
                  <c:v>28</c:v>
                </c:pt>
                <c:pt idx="7">
                  <c:v>30</c:v>
                </c:pt>
                <c:pt idx="8">
                  <c:v>31</c:v>
                </c:pt>
                <c:pt idx="9">
                  <c:v>31</c:v>
                </c:pt>
                <c:pt idx="10">
                  <c:v>33</c:v>
                </c:pt>
                <c:pt idx="11">
                  <c:v>38</c:v>
                </c:pt>
                <c:pt idx="12">
                  <c:v>38</c:v>
                </c:pt>
              </c:numCache>
            </c:numRef>
          </c:val>
          <c:extLst xmlns:c16r2="http://schemas.microsoft.com/office/drawing/2015/06/chart">
            <c:ext xmlns:c16="http://schemas.microsoft.com/office/drawing/2014/chart" uri="{C3380CC4-5D6E-409C-BE32-E72D297353CC}">
              <c16:uniqueId val="{00000004-8D5D-463A-8430-B3B0716BEFA6}"/>
            </c:ext>
          </c:extLst>
        </c:ser>
        <c:dLbls>
          <c:showLegendKey val="0"/>
          <c:showVal val="0"/>
          <c:showCatName val="0"/>
          <c:showSerName val="0"/>
          <c:showPercent val="0"/>
          <c:showBubbleSize val="0"/>
        </c:dLbls>
        <c:gapWidth val="75"/>
        <c:overlap val="100"/>
        <c:axId val="205939456"/>
        <c:axId val="205941376"/>
      </c:barChart>
      <c:catAx>
        <c:axId val="205939456"/>
        <c:scaling>
          <c:orientation val="minMax"/>
        </c:scaling>
        <c:delete val="0"/>
        <c:axPos val="b"/>
        <c:title>
          <c:tx>
            <c:rich>
              <a:bodyPr/>
              <a:lstStyle/>
              <a:p>
                <a:pPr>
                  <a:defRPr/>
                </a:pPr>
                <a:r>
                  <a:rPr lang="en-US"/>
                  <a:t>Jahr</a:t>
                </a:r>
              </a:p>
            </c:rich>
          </c:tx>
          <c:overlay val="0"/>
        </c:title>
        <c:numFmt formatCode="General" sourceLinked="1"/>
        <c:majorTickMark val="none"/>
        <c:minorTickMark val="none"/>
        <c:tickLblPos val="nextTo"/>
        <c:crossAx val="205941376"/>
        <c:crosses val="autoZero"/>
        <c:auto val="1"/>
        <c:lblAlgn val="ctr"/>
        <c:lblOffset val="100"/>
        <c:noMultiLvlLbl val="0"/>
      </c:catAx>
      <c:valAx>
        <c:axId val="205941376"/>
        <c:scaling>
          <c:orientation val="minMax"/>
          <c:max val="100"/>
        </c:scaling>
        <c:delete val="0"/>
        <c:axPos val="l"/>
        <c:majorGridlines/>
        <c:minorGridlines/>
        <c:title>
          <c:tx>
            <c:rich>
              <a:bodyPr/>
              <a:lstStyle/>
              <a:p>
                <a:pPr>
                  <a:defRPr/>
                </a:pPr>
                <a:r>
                  <a:rPr lang="en-US"/>
                  <a:t>in %</a:t>
                </a:r>
              </a:p>
            </c:rich>
          </c:tx>
          <c:overlay val="0"/>
        </c:title>
        <c:numFmt formatCode="General" sourceLinked="1"/>
        <c:majorTickMark val="out"/>
        <c:minorTickMark val="none"/>
        <c:tickLblPos val="nextTo"/>
        <c:crossAx val="205939456"/>
        <c:crosses val="autoZero"/>
        <c:crossBetween val="between"/>
      </c:valAx>
    </c:plotArea>
    <c:legend>
      <c:legendPos val="r"/>
      <c:overlay val="0"/>
    </c:legend>
    <c:plotVisOnly val="1"/>
    <c:dispBlanksAs val="zero"/>
    <c:showDLblsOverMax val="0"/>
  </c:chart>
  <c:txPr>
    <a:bodyPr/>
    <a:lstStyle/>
    <a:p>
      <a:pPr>
        <a:defRPr sz="1600" b="0">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IABE!$E$53:$E$62</c:f>
              <c:strCache>
                <c:ptCount val="10"/>
                <c:pt idx="0">
                  <c:v>24 Jahre</c:v>
                </c:pt>
                <c:pt idx="1">
                  <c:v>23 Jahre</c:v>
                </c:pt>
                <c:pt idx="2">
                  <c:v>22 Jahre</c:v>
                </c:pt>
                <c:pt idx="3">
                  <c:v>21 Jahre</c:v>
                </c:pt>
                <c:pt idx="4">
                  <c:v>20 Jahre</c:v>
                </c:pt>
                <c:pt idx="5">
                  <c:v>19 Jahre</c:v>
                </c:pt>
                <c:pt idx="6">
                  <c:v>18 Jahre</c:v>
                </c:pt>
                <c:pt idx="7">
                  <c:v>17 Jahre</c:v>
                </c:pt>
                <c:pt idx="8">
                  <c:v>16 Jahre</c:v>
                </c:pt>
                <c:pt idx="9">
                  <c:v>15 Jahre</c:v>
                </c:pt>
              </c:strCache>
            </c:strRef>
          </c:cat>
          <c:val>
            <c:numRef>
              <c:f>IABE!$F$53:$F$62</c:f>
              <c:numCache>
                <c:formatCode>0%</c:formatCode>
                <c:ptCount val="10"/>
                <c:pt idx="0">
                  <c:v>0.36299999999999999</c:v>
                </c:pt>
                <c:pt idx="1">
                  <c:v>0.42299999999999999</c:v>
                </c:pt>
                <c:pt idx="2">
                  <c:v>0.48799999999999999</c:v>
                </c:pt>
                <c:pt idx="3">
                  <c:v>0.56599999999999995</c:v>
                </c:pt>
                <c:pt idx="4">
                  <c:v>0.63600000000000001</c:v>
                </c:pt>
                <c:pt idx="5">
                  <c:v>0.70499999999999996</c:v>
                </c:pt>
                <c:pt idx="6">
                  <c:v>0.83799999999999997</c:v>
                </c:pt>
                <c:pt idx="7">
                  <c:v>0.94699999999999995</c:v>
                </c:pt>
                <c:pt idx="8">
                  <c:v>0.98499999999999999</c:v>
                </c:pt>
                <c:pt idx="9">
                  <c:v>1</c:v>
                </c:pt>
              </c:numCache>
            </c:numRef>
          </c:val>
          <c:extLst xmlns:c16r2="http://schemas.microsoft.com/office/drawing/2015/06/chart">
            <c:ext xmlns:c16="http://schemas.microsoft.com/office/drawing/2014/chart" uri="{C3380CC4-5D6E-409C-BE32-E72D297353CC}">
              <c16:uniqueId val="{00000000-1517-4DD0-A10E-3ABAF31DB002}"/>
            </c:ext>
          </c:extLst>
        </c:ser>
        <c:dLbls>
          <c:showLegendKey val="0"/>
          <c:showVal val="0"/>
          <c:showCatName val="0"/>
          <c:showSerName val="0"/>
          <c:showPercent val="0"/>
          <c:showBubbleSize val="0"/>
        </c:dLbls>
        <c:gapWidth val="82"/>
        <c:axId val="206108544"/>
        <c:axId val="206110080"/>
      </c:barChart>
      <c:catAx>
        <c:axId val="20610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206110080"/>
        <c:crosses val="autoZero"/>
        <c:auto val="1"/>
        <c:lblAlgn val="ctr"/>
        <c:lblOffset val="100"/>
        <c:noMultiLvlLbl val="0"/>
      </c:catAx>
      <c:valAx>
        <c:axId val="2061100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61085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ueberquali!$F$26</c:f>
              <c:strCache>
                <c:ptCount val="1"/>
                <c:pt idx="0">
                  <c:v>Duales System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ueberquali!$D$27:$E$38</c:f>
              <c:multiLvlStrCache>
                <c:ptCount val="12"/>
                <c:lvl>
                  <c:pt idx="0">
                    <c:v>2000</c:v>
                  </c:pt>
                  <c:pt idx="1">
                    <c:v>2005</c:v>
                  </c:pt>
                  <c:pt idx="2">
                    <c:v>2014</c:v>
                  </c:pt>
                  <c:pt idx="3">
                    <c:v>2000</c:v>
                  </c:pt>
                  <c:pt idx="4">
                    <c:v>2005</c:v>
                  </c:pt>
                  <c:pt idx="5">
                    <c:v>2014</c:v>
                  </c:pt>
                  <c:pt idx="6">
                    <c:v>2000</c:v>
                  </c:pt>
                  <c:pt idx="7">
                    <c:v>2005</c:v>
                  </c:pt>
                  <c:pt idx="8">
                    <c:v>2014</c:v>
                  </c:pt>
                  <c:pt idx="9">
                    <c:v>2000</c:v>
                  </c:pt>
                  <c:pt idx="10">
                    <c:v>2005</c:v>
                  </c:pt>
                  <c:pt idx="11">
                    <c:v>2014</c:v>
                  </c:pt>
                </c:lvl>
                <c:lvl>
                  <c:pt idx="0">
                    <c:v>Ohne Hauptschulabschl.</c:v>
                  </c:pt>
                  <c:pt idx="3">
                    <c:v>Mit Hauptschulabschl.</c:v>
                  </c:pt>
                  <c:pt idx="6">
                    <c:v>Mit Mittlerem Schulabschluss</c:v>
                  </c:pt>
                  <c:pt idx="9">
                    <c:v>Mit (Fach-)Hochschulreife</c:v>
                  </c:pt>
                </c:lvl>
              </c:multiLvlStrCache>
            </c:multiLvlStrRef>
          </c:cat>
          <c:val>
            <c:numRef>
              <c:f>ueberquali!$F$27:$F$38</c:f>
              <c:numCache>
                <c:formatCode>0%</c:formatCode>
                <c:ptCount val="12"/>
                <c:pt idx="0">
                  <c:v>0.158</c:v>
                </c:pt>
                <c:pt idx="1">
                  <c:v>0.252</c:v>
                </c:pt>
                <c:pt idx="2">
                  <c:v>0.24299999999999999</c:v>
                </c:pt>
                <c:pt idx="3">
                  <c:v>0.47299999999999998</c:v>
                </c:pt>
                <c:pt idx="4">
                  <c:v>0.437</c:v>
                </c:pt>
                <c:pt idx="5">
                  <c:v>0.45</c:v>
                </c:pt>
                <c:pt idx="6">
                  <c:v>0.54100000000000004</c:v>
                </c:pt>
                <c:pt idx="7">
                  <c:v>0.54200000000000004</c:v>
                </c:pt>
                <c:pt idx="8">
                  <c:v>0.54600000000000004</c:v>
                </c:pt>
                <c:pt idx="9">
                  <c:v>0.69699999999999995</c:v>
                </c:pt>
                <c:pt idx="10">
                  <c:v>0.68899999999999995</c:v>
                </c:pt>
                <c:pt idx="11">
                  <c:v>0.66300000000000003</c:v>
                </c:pt>
              </c:numCache>
            </c:numRef>
          </c:val>
          <c:extLst xmlns:c16r2="http://schemas.microsoft.com/office/drawing/2015/06/chart">
            <c:ext xmlns:c16="http://schemas.microsoft.com/office/drawing/2014/chart" uri="{C3380CC4-5D6E-409C-BE32-E72D297353CC}">
              <c16:uniqueId val="{00000000-A24F-4C77-A81B-464253FF0C92}"/>
            </c:ext>
          </c:extLst>
        </c:ser>
        <c:ser>
          <c:idx val="1"/>
          <c:order val="1"/>
          <c:tx>
            <c:strRef>
              <c:f>ueberquali!$G$26</c:f>
              <c:strCache>
                <c:ptCount val="1"/>
                <c:pt idx="0">
                  <c:v>Schulberufssystem</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ueberquali!$D$27:$E$38</c:f>
              <c:multiLvlStrCache>
                <c:ptCount val="12"/>
                <c:lvl>
                  <c:pt idx="0">
                    <c:v>2000</c:v>
                  </c:pt>
                  <c:pt idx="1">
                    <c:v>2005</c:v>
                  </c:pt>
                  <c:pt idx="2">
                    <c:v>2014</c:v>
                  </c:pt>
                  <c:pt idx="3">
                    <c:v>2000</c:v>
                  </c:pt>
                  <c:pt idx="4">
                    <c:v>2005</c:v>
                  </c:pt>
                  <c:pt idx="5">
                    <c:v>2014</c:v>
                  </c:pt>
                  <c:pt idx="6">
                    <c:v>2000</c:v>
                  </c:pt>
                  <c:pt idx="7">
                    <c:v>2005</c:v>
                  </c:pt>
                  <c:pt idx="8">
                    <c:v>2014</c:v>
                  </c:pt>
                  <c:pt idx="9">
                    <c:v>2000</c:v>
                  </c:pt>
                  <c:pt idx="10">
                    <c:v>2005</c:v>
                  </c:pt>
                  <c:pt idx="11">
                    <c:v>2014</c:v>
                  </c:pt>
                </c:lvl>
                <c:lvl>
                  <c:pt idx="0">
                    <c:v>Ohne Hauptschulabschl.</c:v>
                  </c:pt>
                  <c:pt idx="3">
                    <c:v>Mit Hauptschulabschl.</c:v>
                  </c:pt>
                  <c:pt idx="6">
                    <c:v>Mit Mittlerem Schulabschluss</c:v>
                  </c:pt>
                  <c:pt idx="9">
                    <c:v>Mit (Fach-)Hochschulreife</c:v>
                  </c:pt>
                </c:lvl>
              </c:multiLvlStrCache>
            </c:multiLvlStrRef>
          </c:cat>
          <c:val>
            <c:numRef>
              <c:f>ueberquali!$G$27:$G$38</c:f>
              <c:numCache>
                <c:formatCode>0%</c:formatCode>
                <c:ptCount val="12"/>
                <c:pt idx="0">
                  <c:v>3.0000000000000001E-3</c:v>
                </c:pt>
                <c:pt idx="1">
                  <c:v>8.0000000000000002E-3</c:v>
                </c:pt>
                <c:pt idx="2">
                  <c:v>7.0000000000000001E-3</c:v>
                </c:pt>
                <c:pt idx="3">
                  <c:v>7.4999999999999997E-2</c:v>
                </c:pt>
                <c:pt idx="4">
                  <c:v>9.7000000000000003E-2</c:v>
                </c:pt>
                <c:pt idx="5">
                  <c:v>0.13200000000000001</c:v>
                </c:pt>
                <c:pt idx="6">
                  <c:v>0.20399999999999999</c:v>
                </c:pt>
                <c:pt idx="7">
                  <c:v>0.308</c:v>
                </c:pt>
                <c:pt idx="8">
                  <c:v>0.29699999999999999</c:v>
                </c:pt>
                <c:pt idx="9">
                  <c:v>0.248</c:v>
                </c:pt>
                <c:pt idx="10">
                  <c:v>0.29399999999999998</c:v>
                </c:pt>
                <c:pt idx="11">
                  <c:v>0.307</c:v>
                </c:pt>
              </c:numCache>
            </c:numRef>
          </c:val>
          <c:extLst xmlns:c16r2="http://schemas.microsoft.com/office/drawing/2015/06/chart">
            <c:ext xmlns:c16="http://schemas.microsoft.com/office/drawing/2014/chart" uri="{C3380CC4-5D6E-409C-BE32-E72D297353CC}">
              <c16:uniqueId val="{00000001-A24F-4C77-A81B-464253FF0C92}"/>
            </c:ext>
          </c:extLst>
        </c:ser>
        <c:ser>
          <c:idx val="2"/>
          <c:order val="2"/>
          <c:tx>
            <c:strRef>
              <c:f>ueberquali!$H$26</c:f>
              <c:strCache>
                <c:ptCount val="1"/>
                <c:pt idx="0">
                  <c:v>Übergangssystem</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ueberquali!$D$27:$E$38</c:f>
              <c:multiLvlStrCache>
                <c:ptCount val="12"/>
                <c:lvl>
                  <c:pt idx="0">
                    <c:v>2000</c:v>
                  </c:pt>
                  <c:pt idx="1">
                    <c:v>2005</c:v>
                  </c:pt>
                  <c:pt idx="2">
                    <c:v>2014</c:v>
                  </c:pt>
                  <c:pt idx="3">
                    <c:v>2000</c:v>
                  </c:pt>
                  <c:pt idx="4">
                    <c:v>2005</c:v>
                  </c:pt>
                  <c:pt idx="5">
                    <c:v>2014</c:v>
                  </c:pt>
                  <c:pt idx="6">
                    <c:v>2000</c:v>
                  </c:pt>
                  <c:pt idx="7">
                    <c:v>2005</c:v>
                  </c:pt>
                  <c:pt idx="8">
                    <c:v>2014</c:v>
                  </c:pt>
                  <c:pt idx="9">
                    <c:v>2000</c:v>
                  </c:pt>
                  <c:pt idx="10">
                    <c:v>2005</c:v>
                  </c:pt>
                  <c:pt idx="11">
                    <c:v>2014</c:v>
                  </c:pt>
                </c:lvl>
                <c:lvl>
                  <c:pt idx="0">
                    <c:v>Ohne Hauptschulabschl.</c:v>
                  </c:pt>
                  <c:pt idx="3">
                    <c:v>Mit Hauptschulabschl.</c:v>
                  </c:pt>
                  <c:pt idx="6">
                    <c:v>Mit Mittlerem Schulabschluss</c:v>
                  </c:pt>
                  <c:pt idx="9">
                    <c:v>Mit (Fach-)Hochschulreife</c:v>
                  </c:pt>
                </c:lvl>
              </c:multiLvlStrCache>
            </c:multiLvlStrRef>
          </c:cat>
          <c:val>
            <c:numRef>
              <c:f>ueberquali!$H$27:$H$38</c:f>
              <c:numCache>
                <c:formatCode>0%</c:formatCode>
                <c:ptCount val="12"/>
                <c:pt idx="0">
                  <c:v>0.83899999999999997</c:v>
                </c:pt>
                <c:pt idx="1">
                  <c:v>0.74</c:v>
                </c:pt>
                <c:pt idx="2">
                  <c:v>0.749</c:v>
                </c:pt>
                <c:pt idx="3">
                  <c:v>0.45200000000000001</c:v>
                </c:pt>
                <c:pt idx="4">
                  <c:v>0.46600000000000003</c:v>
                </c:pt>
                <c:pt idx="5">
                  <c:v>0.41799999999999998</c:v>
                </c:pt>
                <c:pt idx="6">
                  <c:v>0.255</c:v>
                </c:pt>
                <c:pt idx="7">
                  <c:v>0.14899999999999999</c:v>
                </c:pt>
                <c:pt idx="8">
                  <c:v>0.156</c:v>
                </c:pt>
                <c:pt idx="9">
                  <c:v>5.3999999999999999E-2</c:v>
                </c:pt>
                <c:pt idx="10">
                  <c:v>1.7000000000000001E-2</c:v>
                </c:pt>
                <c:pt idx="11">
                  <c:v>2.9000000000000001E-2</c:v>
                </c:pt>
              </c:numCache>
            </c:numRef>
          </c:val>
          <c:extLst xmlns:c16r2="http://schemas.microsoft.com/office/drawing/2015/06/chart">
            <c:ext xmlns:c16="http://schemas.microsoft.com/office/drawing/2014/chart" uri="{C3380CC4-5D6E-409C-BE32-E72D297353CC}">
              <c16:uniqueId val="{00000002-A24F-4C77-A81B-464253FF0C92}"/>
            </c:ext>
          </c:extLst>
        </c:ser>
        <c:dLbls>
          <c:showLegendKey val="0"/>
          <c:showVal val="0"/>
          <c:showCatName val="0"/>
          <c:showSerName val="0"/>
          <c:showPercent val="0"/>
          <c:showBubbleSize val="0"/>
        </c:dLbls>
        <c:gapWidth val="90"/>
        <c:overlap val="100"/>
        <c:axId val="204721536"/>
        <c:axId val="205124736"/>
      </c:barChart>
      <c:catAx>
        <c:axId val="2047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205124736"/>
        <c:crosses val="autoZero"/>
        <c:auto val="1"/>
        <c:lblAlgn val="ctr"/>
        <c:lblOffset val="100"/>
        <c:noMultiLvlLbl val="0"/>
      </c:catAx>
      <c:valAx>
        <c:axId val="205124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2047215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Tabelle1!$H$8</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Tabelle1!$I$7:$L$7</c:f>
              <c:strCache>
                <c:ptCount val="4"/>
                <c:pt idx="0">
                  <c:v>12-13 Jahre</c:v>
                </c:pt>
                <c:pt idx="1">
                  <c:v>14-15 Jahre</c:v>
                </c:pt>
                <c:pt idx="2">
                  <c:v>16-17 Jahre</c:v>
                </c:pt>
                <c:pt idx="3">
                  <c:v>18-19 Jahre</c:v>
                </c:pt>
              </c:strCache>
            </c:strRef>
          </c:cat>
          <c:val>
            <c:numRef>
              <c:f>Tabelle1!$I$8:$L$8</c:f>
              <c:numCache>
                <c:formatCode>0%</c:formatCode>
                <c:ptCount val="4"/>
                <c:pt idx="0">
                  <c:v>0.28000000000000003</c:v>
                </c:pt>
                <c:pt idx="1">
                  <c:v>0.47</c:v>
                </c:pt>
                <c:pt idx="2">
                  <c:v>0.49</c:v>
                </c:pt>
                <c:pt idx="3">
                  <c:v>0.64</c:v>
                </c:pt>
              </c:numCache>
            </c:numRef>
          </c:val>
          <c:extLst xmlns:c16r2="http://schemas.microsoft.com/office/drawing/2015/06/chart">
            <c:ext xmlns:c16="http://schemas.microsoft.com/office/drawing/2014/chart" uri="{C3380CC4-5D6E-409C-BE32-E72D297353CC}">
              <c16:uniqueId val="{00000000-A827-4D37-ABE3-CE2585FF0002}"/>
            </c:ext>
          </c:extLst>
        </c:ser>
        <c:ser>
          <c:idx val="1"/>
          <c:order val="1"/>
          <c:tx>
            <c:strRef>
              <c:f>Tabelle1!$H$9</c:f>
              <c:strCache>
                <c:ptCount val="1"/>
                <c:pt idx="0">
                  <c:v>2013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Tabelle1!$I$7:$L$7</c:f>
              <c:strCache>
                <c:ptCount val="4"/>
                <c:pt idx="0">
                  <c:v>12-13 Jahre</c:v>
                </c:pt>
                <c:pt idx="1">
                  <c:v>14-15 Jahre</c:v>
                </c:pt>
                <c:pt idx="2">
                  <c:v>16-17 Jahre</c:v>
                </c:pt>
                <c:pt idx="3">
                  <c:v>18-19 Jahre</c:v>
                </c:pt>
              </c:strCache>
            </c:strRef>
          </c:cat>
          <c:val>
            <c:numRef>
              <c:f>Tabelle1!$I$9:$L$9</c:f>
              <c:numCache>
                <c:formatCode>0%</c:formatCode>
                <c:ptCount val="4"/>
                <c:pt idx="0">
                  <c:v>0.56999999999999995</c:v>
                </c:pt>
                <c:pt idx="1">
                  <c:v>0.73</c:v>
                </c:pt>
                <c:pt idx="2">
                  <c:v>0.78</c:v>
                </c:pt>
                <c:pt idx="3">
                  <c:v>0.8</c:v>
                </c:pt>
              </c:numCache>
            </c:numRef>
          </c:val>
          <c:extLst xmlns:c16r2="http://schemas.microsoft.com/office/drawing/2015/06/chart">
            <c:ext xmlns:c16="http://schemas.microsoft.com/office/drawing/2014/chart" uri="{C3380CC4-5D6E-409C-BE32-E72D297353CC}">
              <c16:uniqueId val="{00000001-A827-4D37-ABE3-CE2585FF0002}"/>
            </c:ext>
          </c:extLst>
        </c:ser>
        <c:ser>
          <c:idx val="2"/>
          <c:order val="2"/>
          <c:tx>
            <c:strRef>
              <c:f>Tabelle1!$H$10</c:f>
              <c:strCache>
                <c:ptCount val="1"/>
                <c:pt idx="0">
                  <c:v>2014</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Tabelle1!$I$7:$L$7</c:f>
              <c:strCache>
                <c:ptCount val="4"/>
                <c:pt idx="0">
                  <c:v>12-13 Jahre</c:v>
                </c:pt>
                <c:pt idx="1">
                  <c:v>14-15 Jahre</c:v>
                </c:pt>
                <c:pt idx="2">
                  <c:v>16-17 Jahre</c:v>
                </c:pt>
                <c:pt idx="3">
                  <c:v>18-19 Jahre</c:v>
                </c:pt>
              </c:strCache>
            </c:strRef>
          </c:cat>
          <c:val>
            <c:numRef>
              <c:f>Tabelle1!$I$10:$L$10</c:f>
              <c:numCache>
                <c:formatCode>0%</c:formatCode>
                <c:ptCount val="4"/>
                <c:pt idx="0">
                  <c:v>0.81</c:v>
                </c:pt>
                <c:pt idx="1">
                  <c:v>0.9</c:v>
                </c:pt>
                <c:pt idx="2">
                  <c:v>0.93</c:v>
                </c:pt>
                <c:pt idx="3">
                  <c:v>0.89</c:v>
                </c:pt>
              </c:numCache>
            </c:numRef>
          </c:val>
          <c:extLst xmlns:c16r2="http://schemas.microsoft.com/office/drawing/2015/06/chart">
            <c:ext xmlns:c16="http://schemas.microsoft.com/office/drawing/2014/chart" uri="{C3380CC4-5D6E-409C-BE32-E72D297353CC}">
              <c16:uniqueId val="{00000002-A827-4D37-ABE3-CE2585FF0002}"/>
            </c:ext>
          </c:extLst>
        </c:ser>
        <c:ser>
          <c:idx val="3"/>
          <c:order val="3"/>
          <c:tx>
            <c:strRef>
              <c:f>Tabelle1!$H$11</c:f>
              <c:strCache>
                <c:ptCount val="1"/>
                <c:pt idx="0">
                  <c:v>2015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Tabelle1!$I$7:$L$7</c:f>
              <c:strCache>
                <c:ptCount val="4"/>
                <c:pt idx="0">
                  <c:v>12-13 Jahre</c:v>
                </c:pt>
                <c:pt idx="1">
                  <c:v>14-15 Jahre</c:v>
                </c:pt>
                <c:pt idx="2">
                  <c:v>16-17 Jahre</c:v>
                </c:pt>
                <c:pt idx="3">
                  <c:v>18-19 Jahre</c:v>
                </c:pt>
              </c:strCache>
            </c:strRef>
          </c:cat>
          <c:val>
            <c:numRef>
              <c:f>Tabelle1!$I$11:$L$11</c:f>
              <c:numCache>
                <c:formatCode>0%</c:formatCode>
                <c:ptCount val="4"/>
                <c:pt idx="0">
                  <c:v>0.86</c:v>
                </c:pt>
                <c:pt idx="1">
                  <c:v>0.93</c:v>
                </c:pt>
                <c:pt idx="2">
                  <c:v>0.95</c:v>
                </c:pt>
                <c:pt idx="3">
                  <c:v>0.95</c:v>
                </c:pt>
              </c:numCache>
            </c:numRef>
          </c:val>
          <c:extLst xmlns:c16r2="http://schemas.microsoft.com/office/drawing/2015/06/chart">
            <c:ext xmlns:c16="http://schemas.microsoft.com/office/drawing/2014/chart" uri="{C3380CC4-5D6E-409C-BE32-E72D297353CC}">
              <c16:uniqueId val="{00000003-A827-4D37-ABE3-CE2585FF0002}"/>
            </c:ext>
          </c:extLst>
        </c:ser>
        <c:ser>
          <c:idx val="4"/>
          <c:order val="4"/>
          <c:tx>
            <c:strRef>
              <c:f>Tabelle1!$H$12</c:f>
              <c:strCache>
                <c:ptCount val="1"/>
                <c:pt idx="0">
                  <c:v>2016</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Tabelle1!$I$7:$L$7</c:f>
              <c:strCache>
                <c:ptCount val="4"/>
                <c:pt idx="0">
                  <c:v>12-13 Jahre</c:v>
                </c:pt>
                <c:pt idx="1">
                  <c:v>14-15 Jahre</c:v>
                </c:pt>
                <c:pt idx="2">
                  <c:v>16-17 Jahre</c:v>
                </c:pt>
                <c:pt idx="3">
                  <c:v>18-19 Jahre</c:v>
                </c:pt>
              </c:strCache>
            </c:strRef>
          </c:cat>
          <c:val>
            <c:numRef>
              <c:f>Tabelle1!$I$12:$L$12</c:f>
              <c:numCache>
                <c:formatCode>0%</c:formatCode>
                <c:ptCount val="4"/>
                <c:pt idx="0">
                  <c:v>0.91</c:v>
                </c:pt>
                <c:pt idx="1">
                  <c:v>0.95</c:v>
                </c:pt>
                <c:pt idx="2">
                  <c:v>0.97</c:v>
                </c:pt>
                <c:pt idx="3">
                  <c:v>0.96</c:v>
                </c:pt>
              </c:numCache>
            </c:numRef>
          </c:val>
          <c:extLst xmlns:c16r2="http://schemas.microsoft.com/office/drawing/2015/06/chart">
            <c:ext xmlns:c16="http://schemas.microsoft.com/office/drawing/2014/chart" uri="{C3380CC4-5D6E-409C-BE32-E72D297353CC}">
              <c16:uniqueId val="{00000004-A827-4D37-ABE3-CE2585FF0002}"/>
            </c:ext>
          </c:extLst>
        </c:ser>
        <c:dLbls>
          <c:showLegendKey val="0"/>
          <c:showVal val="0"/>
          <c:showCatName val="0"/>
          <c:showSerName val="0"/>
          <c:showPercent val="0"/>
          <c:showBubbleSize val="0"/>
        </c:dLbls>
        <c:gapWidth val="219"/>
        <c:overlap val="-27"/>
        <c:axId val="207411456"/>
        <c:axId val="207294464"/>
      </c:barChart>
      <c:catAx>
        <c:axId val="2074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crossAx val="207294464"/>
        <c:crosses val="autoZero"/>
        <c:auto val="1"/>
        <c:lblAlgn val="ctr"/>
        <c:lblOffset val="100"/>
        <c:noMultiLvlLbl val="0"/>
      </c:catAx>
      <c:valAx>
        <c:axId val="207294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crossAx val="2074114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mn-cs"/>
            </a:defRPr>
          </a:pPr>
          <a:endParaRPr lang="de-DE"/>
        </a:p>
      </c:txPr>
    </c:legend>
    <c:plotVisOnly val="1"/>
    <c:dispBlanksAs val="gap"/>
    <c:showDLblsOverMax val="0"/>
  </c:chart>
  <c:spPr>
    <a:noFill/>
    <a:ln>
      <a:noFill/>
    </a:ln>
    <a:effectLst/>
  </c:spPr>
  <c:txPr>
    <a:bodyPr/>
    <a:lstStyle/>
    <a:p>
      <a:pPr>
        <a:defRPr sz="1500" baseline="0">
          <a:latin typeface="Calibri" panose="020F0502020204030204" pitchFamily="34" charset="0"/>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731E-2"/>
          <c:y val="5.1400554097404488E-2"/>
          <c:w val="0.82759492563429582"/>
          <c:h val="0.74218394575678048"/>
        </c:manualLayout>
      </c:layout>
      <c:barChart>
        <c:barDir val="col"/>
        <c:grouping val="clustered"/>
        <c:varyColors val="0"/>
        <c:ser>
          <c:idx val="0"/>
          <c:order val="0"/>
          <c:tx>
            <c:strRef>
              <c:f>Tabelle1!$I$60</c:f>
              <c:strCache>
                <c:ptCount val="1"/>
                <c:pt idx="0">
                  <c:v>Mind. 3 Tage nachmittags in der Schule </c:v>
                </c:pt>
              </c:strCache>
            </c:strRef>
          </c:tx>
          <c:spPr>
            <a:solidFill>
              <a:srgbClr val="F9BE0C"/>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Tabelle1!$J$59:$R$59</c:f>
              <c:strCache>
                <c:ptCount val="9"/>
                <c:pt idx="0">
                  <c:v>9 Jahre</c:v>
                </c:pt>
                <c:pt idx="1">
                  <c:v>10 Jahre</c:v>
                </c:pt>
                <c:pt idx="2">
                  <c:v>11 Jahre</c:v>
                </c:pt>
                <c:pt idx="3">
                  <c:v>12 Jahre</c:v>
                </c:pt>
                <c:pt idx="4">
                  <c:v>13 Jahre</c:v>
                </c:pt>
                <c:pt idx="5">
                  <c:v>14 Jahre</c:v>
                </c:pt>
                <c:pt idx="6">
                  <c:v>15 Jahre</c:v>
                </c:pt>
                <c:pt idx="7">
                  <c:v>16 Jahre</c:v>
                </c:pt>
                <c:pt idx="8">
                  <c:v>17 Jahre</c:v>
                </c:pt>
              </c:strCache>
            </c:strRef>
          </c:cat>
          <c:val>
            <c:numRef>
              <c:f>Tabelle1!$J$60:$R$60</c:f>
              <c:numCache>
                <c:formatCode>General</c:formatCode>
                <c:ptCount val="9"/>
                <c:pt idx="3" formatCode="###0%">
                  <c:v>0.34474327628361856</c:v>
                </c:pt>
                <c:pt idx="4" formatCode="###0%">
                  <c:v>0.3593073593073593</c:v>
                </c:pt>
                <c:pt idx="5" formatCode="###0%">
                  <c:v>0.3940677966101695</c:v>
                </c:pt>
                <c:pt idx="6" formatCode="###0%">
                  <c:v>0.48516949152542371</c:v>
                </c:pt>
                <c:pt idx="7" formatCode="###0%">
                  <c:v>0.61573033707865166</c:v>
                </c:pt>
                <c:pt idx="8" formatCode="###0%">
                  <c:v>0.68378378378378391</c:v>
                </c:pt>
              </c:numCache>
            </c:numRef>
          </c:val>
          <c:extLst xmlns:c16r2="http://schemas.microsoft.com/office/drawing/2015/06/chart">
            <c:ext xmlns:c16="http://schemas.microsoft.com/office/drawing/2014/chart" uri="{C3380CC4-5D6E-409C-BE32-E72D297353CC}">
              <c16:uniqueId val="{00000000-F235-4BE1-8CA3-1492068EDD61}"/>
            </c:ext>
          </c:extLst>
        </c:ser>
        <c:ser>
          <c:idx val="1"/>
          <c:order val="1"/>
          <c:tx>
            <c:strRef>
              <c:f>Tabelle1!$I$61</c:f>
              <c:strCache>
                <c:ptCount val="1"/>
                <c:pt idx="0">
                  <c:v>Ganztagsschüler/in (Elternangabe)</c:v>
                </c:pt>
              </c:strCache>
            </c:strRef>
          </c:tx>
          <c:spPr>
            <a:solidFill>
              <a:schemeClr val="accent6">
                <a:lumMod val="40000"/>
                <a:lumOff val="6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Tabelle1!$J$59:$R$59</c:f>
              <c:strCache>
                <c:ptCount val="9"/>
                <c:pt idx="0">
                  <c:v>9 Jahre</c:v>
                </c:pt>
                <c:pt idx="1">
                  <c:v>10 Jahre</c:v>
                </c:pt>
                <c:pt idx="2">
                  <c:v>11 Jahre</c:v>
                </c:pt>
                <c:pt idx="3">
                  <c:v>12 Jahre</c:v>
                </c:pt>
                <c:pt idx="4">
                  <c:v>13 Jahre</c:v>
                </c:pt>
                <c:pt idx="5">
                  <c:v>14 Jahre</c:v>
                </c:pt>
                <c:pt idx="6">
                  <c:v>15 Jahre</c:v>
                </c:pt>
                <c:pt idx="7">
                  <c:v>16 Jahre</c:v>
                </c:pt>
                <c:pt idx="8">
                  <c:v>17 Jahre</c:v>
                </c:pt>
              </c:strCache>
            </c:strRef>
          </c:cat>
          <c:val>
            <c:numRef>
              <c:f>Tabelle1!$J$61:$R$61</c:f>
              <c:numCache>
                <c:formatCode>###0%</c:formatCode>
                <c:ptCount val="9"/>
                <c:pt idx="0">
                  <c:v>0.4216335540838852</c:v>
                </c:pt>
                <c:pt idx="1">
                  <c:v>0.34615384615384615</c:v>
                </c:pt>
                <c:pt idx="2">
                  <c:v>0.24714828897338403</c:v>
                </c:pt>
                <c:pt idx="3">
                  <c:v>0.23904382470119523</c:v>
                </c:pt>
                <c:pt idx="4">
                  <c:v>0.16250000000000001</c:v>
                </c:pt>
                <c:pt idx="5">
                  <c:v>0.1672661870503597</c:v>
                </c:pt>
              </c:numCache>
            </c:numRef>
          </c:val>
          <c:extLst xmlns:c16r2="http://schemas.microsoft.com/office/drawing/2015/06/chart">
            <c:ext xmlns:c16="http://schemas.microsoft.com/office/drawing/2014/chart" uri="{C3380CC4-5D6E-409C-BE32-E72D297353CC}">
              <c16:uniqueId val="{00000001-F235-4BE1-8CA3-1492068EDD61}"/>
            </c:ext>
          </c:extLst>
        </c:ser>
        <c:dLbls>
          <c:showLegendKey val="0"/>
          <c:showVal val="0"/>
          <c:showCatName val="0"/>
          <c:showSerName val="0"/>
          <c:showPercent val="0"/>
          <c:showBubbleSize val="0"/>
        </c:dLbls>
        <c:gapWidth val="150"/>
        <c:axId val="207064448"/>
        <c:axId val="207090816"/>
      </c:barChart>
      <c:catAx>
        <c:axId val="207064448"/>
        <c:scaling>
          <c:orientation val="minMax"/>
        </c:scaling>
        <c:delete val="0"/>
        <c:axPos val="b"/>
        <c:numFmt formatCode="General" sourceLinked="0"/>
        <c:majorTickMark val="out"/>
        <c:minorTickMark val="none"/>
        <c:tickLblPos val="nextTo"/>
        <c:crossAx val="207090816"/>
        <c:crosses val="autoZero"/>
        <c:auto val="1"/>
        <c:lblAlgn val="ctr"/>
        <c:lblOffset val="100"/>
        <c:noMultiLvlLbl val="0"/>
      </c:catAx>
      <c:valAx>
        <c:axId val="207090816"/>
        <c:scaling>
          <c:orientation val="minMax"/>
          <c:max val="1"/>
        </c:scaling>
        <c:delete val="0"/>
        <c:axPos val="l"/>
        <c:majorGridlines/>
        <c:numFmt formatCode="0%" sourceLinked="0"/>
        <c:majorTickMark val="out"/>
        <c:minorTickMark val="none"/>
        <c:tickLblPos val="nextTo"/>
        <c:crossAx val="207064448"/>
        <c:crosses val="autoZero"/>
        <c:crossBetween val="between"/>
        <c:majorUnit val="0.2"/>
      </c:valAx>
    </c:plotArea>
    <c:legend>
      <c:legendPos val="r"/>
      <c:layout>
        <c:manualLayout>
          <c:xMode val="edge"/>
          <c:yMode val="edge"/>
          <c:x val="0.13430449727365254"/>
          <c:y val="6.8676727909011387E-2"/>
          <c:w val="0.58242255490130723"/>
          <c:h val="0.17023052070325662"/>
        </c:manualLayout>
      </c:layout>
      <c:overlay val="0"/>
      <c:spPr>
        <a:solidFill>
          <a:schemeClr val="bg1"/>
        </a:solidFill>
      </c:spPr>
    </c:legend>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00974995680391E-2"/>
          <c:y val="4.583333333333333E-2"/>
          <c:w val="0.8877633928204115"/>
          <c:h val="0.73851377952755903"/>
        </c:manualLayout>
      </c:layout>
      <c:barChart>
        <c:barDir val="col"/>
        <c:grouping val="stacked"/>
        <c:varyColors val="0"/>
        <c:ser>
          <c:idx val="0"/>
          <c:order val="0"/>
          <c:tx>
            <c:strRef>
              <c:f>'Grafik JZ'!$K$11</c:f>
              <c:strCache>
                <c:ptCount val="1"/>
                <c:pt idx="0">
                  <c:v>dar. regelm./wöchentl. Besuch</c:v>
                </c:pt>
              </c:strCache>
            </c:strRef>
          </c:tx>
          <c:spPr>
            <a:solidFill>
              <a:schemeClr val="accent1"/>
            </a:solidFill>
            <a:ln>
              <a:solidFill>
                <a:schemeClr val="accent1">
                  <a:lumMod val="75000"/>
                </a:schemeClr>
              </a:solidFill>
            </a:ln>
            <a:effectLst/>
          </c:spPr>
          <c:invertIfNegative val="0"/>
          <c:dLbls>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'Grafik JZ'!$I$12:$J$19</c:f>
              <c:multiLvlStrCache>
                <c:ptCount val="8"/>
                <c:lvl>
                  <c:pt idx="0">
                    <c:v>12-14 Jahre</c:v>
                  </c:pt>
                  <c:pt idx="1">
                    <c:v>15-17 Jahre</c:v>
                  </c:pt>
                  <c:pt idx="2">
                    <c:v>18-21 Jahre</c:v>
                  </c:pt>
                  <c:pt idx="3">
                    <c:v>22-25 Jahre</c:v>
                  </c:pt>
                  <c:pt idx="4">
                    <c:v>12-14 Jahre</c:v>
                  </c:pt>
                  <c:pt idx="5">
                    <c:v>15-17 Jahre</c:v>
                  </c:pt>
                  <c:pt idx="6">
                    <c:v>18-21 Jahre</c:v>
                  </c:pt>
                  <c:pt idx="7">
                    <c:v>22-25 Jahre</c:v>
                  </c:pt>
                </c:lvl>
                <c:lvl>
                  <c:pt idx="0">
                    <c:v>männlich</c:v>
                  </c:pt>
                  <c:pt idx="4">
                    <c:v>weiblich</c:v>
                  </c:pt>
                </c:lvl>
              </c:multiLvlStrCache>
            </c:multiLvlStrRef>
          </c:cat>
          <c:val>
            <c:numRef>
              <c:f>'Grafik JZ'!$K$12:$K$19</c:f>
              <c:numCache>
                <c:formatCode>0%</c:formatCode>
                <c:ptCount val="8"/>
                <c:pt idx="0">
                  <c:v>0.12</c:v>
                </c:pt>
                <c:pt idx="1">
                  <c:v>0.12</c:v>
                </c:pt>
                <c:pt idx="2">
                  <c:v>0.05</c:v>
                </c:pt>
                <c:pt idx="3">
                  <c:v>0.03</c:v>
                </c:pt>
                <c:pt idx="4">
                  <c:v>0.09</c:v>
                </c:pt>
                <c:pt idx="5">
                  <c:v>0.1</c:v>
                </c:pt>
                <c:pt idx="6">
                  <c:v>0.03</c:v>
                </c:pt>
                <c:pt idx="7">
                  <c:v>0.01</c:v>
                </c:pt>
              </c:numCache>
            </c:numRef>
          </c:val>
          <c:extLst xmlns:c16r2="http://schemas.microsoft.com/office/drawing/2015/06/chart">
            <c:ext xmlns:c16="http://schemas.microsoft.com/office/drawing/2014/chart" uri="{C3380CC4-5D6E-409C-BE32-E72D297353CC}">
              <c16:uniqueId val="{00000000-4F84-4740-BB65-F97DC8AA7808}"/>
            </c:ext>
          </c:extLst>
        </c:ser>
        <c:ser>
          <c:idx val="1"/>
          <c:order val="1"/>
          <c:tx>
            <c:strRef>
              <c:f>'Grafik JZ'!$L$11</c:f>
              <c:strCache>
                <c:ptCount val="1"/>
                <c:pt idx="0">
                  <c:v>Besuch letzt. 12 Mon-</c:v>
                </c:pt>
              </c:strCache>
            </c:strRef>
          </c:tx>
          <c:spPr>
            <a:solidFill>
              <a:schemeClr val="accent6">
                <a:lumMod val="40000"/>
                <a:lumOff val="60000"/>
              </a:schemeClr>
            </a:solidFill>
            <a:ln>
              <a:solidFill>
                <a:schemeClr val="accent6">
                  <a:lumMod val="60000"/>
                  <a:lumOff val="40000"/>
                </a:schemeClr>
              </a:solidFill>
            </a:ln>
            <a:effectLst/>
          </c:spPr>
          <c:invertIfNegative val="0"/>
          <c:dLbls>
            <c:dLbl>
              <c:idx val="0"/>
              <c:layout>
                <c:manualLayout>
                  <c:x val="0"/>
                  <c:y val="-9.1666666666666743E-2"/>
                </c:manualLayout>
              </c:layout>
              <c:tx>
                <c:rich>
                  <a:bodyPr/>
                  <a:lstStyle/>
                  <a:p>
                    <a:r>
                      <a:rPr lang="en-US"/>
                      <a:t>28%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F84-4740-BB65-F97DC8AA7808}"/>
                </c:ext>
              </c:extLst>
            </c:dLbl>
            <c:dLbl>
              <c:idx val="1"/>
              <c:layout>
                <c:manualLayout>
                  <c:x val="0"/>
                  <c:y val="-9.583333333333334E-2"/>
                </c:manualLayout>
              </c:layout>
              <c:tx>
                <c:rich>
                  <a:bodyPr/>
                  <a:lstStyle/>
                  <a:p>
                    <a:r>
                      <a:rPr lang="en-US"/>
                      <a:t>31%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4F84-4740-BB65-F97DC8AA7808}"/>
                </c:ext>
              </c:extLst>
            </c:dLbl>
            <c:dLbl>
              <c:idx val="2"/>
              <c:layout>
                <c:manualLayout>
                  <c:x val="0"/>
                  <c:y val="-0.10416666666666674"/>
                </c:manualLayout>
              </c:layout>
              <c:tx>
                <c:rich>
                  <a:bodyPr/>
                  <a:lstStyle/>
                  <a:p>
                    <a:r>
                      <a:rPr lang="en-US"/>
                      <a:t>25%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4F84-4740-BB65-F97DC8AA7808}"/>
                </c:ext>
              </c:extLst>
            </c:dLbl>
            <c:dLbl>
              <c:idx val="3"/>
              <c:layout>
                <c:manualLayout>
                  <c:x val="-2.6123301985370951E-3"/>
                  <c:y val="-7.9166666666666663E-2"/>
                </c:manualLayout>
              </c:layout>
              <c:tx>
                <c:rich>
                  <a:bodyPr/>
                  <a:lstStyle/>
                  <a:p>
                    <a:r>
                      <a:rPr lang="en-US"/>
                      <a:t>16%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F84-4740-BB65-F97DC8AA7808}"/>
                </c:ext>
              </c:extLst>
            </c:dLbl>
            <c:dLbl>
              <c:idx val="4"/>
              <c:layout>
                <c:manualLayout>
                  <c:x val="2.6123301985370951E-3"/>
                  <c:y val="-0.10416666666666674"/>
                </c:manualLayout>
              </c:layout>
              <c:tx>
                <c:rich>
                  <a:bodyPr/>
                  <a:lstStyle/>
                  <a:p>
                    <a:r>
                      <a:rPr lang="en-US"/>
                      <a:t>24%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F84-4740-BB65-F97DC8AA7808}"/>
                </c:ext>
              </c:extLst>
            </c:dLbl>
            <c:dLbl>
              <c:idx val="5"/>
              <c:layout>
                <c:manualLayout>
                  <c:x val="2.6123301985370951E-3"/>
                  <c:y val="-0.1"/>
                </c:manualLayout>
              </c:layout>
              <c:tx>
                <c:rich>
                  <a:bodyPr/>
                  <a:lstStyle/>
                  <a:p>
                    <a:r>
                      <a:rPr lang="en-US"/>
                      <a:t>31%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4F84-4740-BB65-F97DC8AA7808}"/>
                </c:ext>
              </c:extLst>
            </c:dLbl>
            <c:dLbl>
              <c:idx val="6"/>
              <c:layout>
                <c:manualLayout>
                  <c:x val="-9.5784334104225648E-17"/>
                  <c:y val="-7.0833333333333331E-2"/>
                </c:manualLayout>
              </c:layout>
              <c:tx>
                <c:rich>
                  <a:bodyPr/>
                  <a:lstStyle/>
                  <a:p>
                    <a:r>
                      <a:rPr lang="en-US"/>
                      <a:t>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4F84-4740-BB65-F97DC8AA7808}"/>
                </c:ext>
              </c:extLst>
            </c:dLbl>
            <c:dLbl>
              <c:idx val="7"/>
              <c:layout>
                <c:manualLayout>
                  <c:x val="-5.2246603970743819E-3"/>
                  <c:y val="-7.0833333333333415E-2"/>
                </c:manualLayout>
              </c:layout>
              <c:tx>
                <c:rich>
                  <a:bodyPr/>
                  <a:lstStyle/>
                  <a:p>
                    <a:r>
                      <a:rPr lang="en-US"/>
                      <a:t>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4F84-4740-BB65-F97DC8AA7808}"/>
                </c:ext>
              </c:extLst>
            </c:dLbl>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'Grafik JZ'!$I$12:$J$19</c:f>
              <c:multiLvlStrCache>
                <c:ptCount val="8"/>
                <c:lvl>
                  <c:pt idx="0">
                    <c:v>12-14 Jahre</c:v>
                  </c:pt>
                  <c:pt idx="1">
                    <c:v>15-17 Jahre</c:v>
                  </c:pt>
                  <c:pt idx="2">
                    <c:v>18-21 Jahre</c:v>
                  </c:pt>
                  <c:pt idx="3">
                    <c:v>22-25 Jahre</c:v>
                  </c:pt>
                  <c:pt idx="4">
                    <c:v>12-14 Jahre</c:v>
                  </c:pt>
                  <c:pt idx="5">
                    <c:v>15-17 Jahre</c:v>
                  </c:pt>
                  <c:pt idx="6">
                    <c:v>18-21 Jahre</c:v>
                  </c:pt>
                  <c:pt idx="7">
                    <c:v>22-25 Jahre</c:v>
                  </c:pt>
                </c:lvl>
                <c:lvl>
                  <c:pt idx="0">
                    <c:v>männlich</c:v>
                  </c:pt>
                  <c:pt idx="4">
                    <c:v>weiblich</c:v>
                  </c:pt>
                </c:lvl>
              </c:multiLvlStrCache>
            </c:multiLvlStrRef>
          </c:cat>
          <c:val>
            <c:numRef>
              <c:f>'Grafik JZ'!$L$12:$L$19</c:f>
              <c:numCache>
                <c:formatCode>0%</c:formatCode>
                <c:ptCount val="8"/>
                <c:pt idx="0">
                  <c:v>0.16</c:v>
                </c:pt>
                <c:pt idx="1">
                  <c:v>0.19</c:v>
                </c:pt>
                <c:pt idx="2">
                  <c:v>0.2</c:v>
                </c:pt>
                <c:pt idx="3">
                  <c:v>0.13</c:v>
                </c:pt>
                <c:pt idx="4">
                  <c:v>0.15</c:v>
                </c:pt>
                <c:pt idx="5">
                  <c:v>0.21</c:v>
                </c:pt>
                <c:pt idx="6">
                  <c:v>0.12</c:v>
                </c:pt>
                <c:pt idx="7">
                  <c:v>7.0000000000000007E-2</c:v>
                </c:pt>
              </c:numCache>
            </c:numRef>
          </c:val>
          <c:extLst xmlns:c16r2="http://schemas.microsoft.com/office/drawing/2015/06/chart">
            <c:ext xmlns:c16="http://schemas.microsoft.com/office/drawing/2014/chart" uri="{C3380CC4-5D6E-409C-BE32-E72D297353CC}">
              <c16:uniqueId val="{00000009-4F84-4740-BB65-F97DC8AA7808}"/>
            </c:ext>
          </c:extLst>
        </c:ser>
        <c:dLbls>
          <c:showLegendKey val="0"/>
          <c:showVal val="0"/>
          <c:showCatName val="0"/>
          <c:showSerName val="0"/>
          <c:showPercent val="0"/>
          <c:showBubbleSize val="0"/>
        </c:dLbls>
        <c:gapWidth val="100"/>
        <c:overlap val="100"/>
        <c:axId val="207158272"/>
        <c:axId val="207172352"/>
      </c:barChart>
      <c:catAx>
        <c:axId val="20715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207172352"/>
        <c:crosses val="autoZero"/>
        <c:auto val="1"/>
        <c:lblAlgn val="ctr"/>
        <c:lblOffset val="100"/>
        <c:noMultiLvlLbl val="0"/>
      </c:catAx>
      <c:valAx>
        <c:axId val="2071723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de-DE"/>
          </a:p>
        </c:txPr>
        <c:crossAx val="207158272"/>
        <c:crosses val="autoZero"/>
        <c:crossBetween val="between"/>
        <c:majorUnit val="0.2"/>
      </c:valAx>
      <c:spPr>
        <a:noFill/>
        <a:ln>
          <a:noFill/>
        </a:ln>
        <a:effectLst/>
      </c:spPr>
    </c:plotArea>
    <c:legend>
      <c:legendPos val="b"/>
      <c:legendEntry>
        <c:idx val="1"/>
        <c:delete val="1"/>
      </c:legendEntry>
      <c:layout>
        <c:manualLayout>
          <c:xMode val="edge"/>
          <c:yMode val="edge"/>
          <c:x val="0.61590201311421777"/>
          <c:y val="0.38008200593836095"/>
          <c:w val="0.37368808785439728"/>
          <c:h val="9.0751169337549731E-2"/>
        </c:manualLayout>
      </c:layout>
      <c:overlay val="0"/>
      <c:spPr>
        <a:noFill/>
        <a:ln>
          <a:noFill/>
        </a:ln>
        <a:effectLst/>
      </c:spPr>
      <c:txPr>
        <a:bodyPr rot="0" vert="horz"/>
        <a:lstStyle/>
        <a:p>
          <a:pPr>
            <a:defRPr/>
          </a:pPr>
          <a:endParaRPr lang="de-DE"/>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6268591426072"/>
          <c:y val="5.0925925925925923E-2"/>
          <c:w val="0.5631332020997375"/>
          <c:h val="0.8416746864975212"/>
        </c:manualLayout>
      </c:layout>
      <c:barChart>
        <c:barDir val="bar"/>
        <c:grouping val="clustered"/>
        <c:varyColors val="0"/>
        <c:ser>
          <c:idx val="0"/>
          <c:order val="0"/>
          <c:tx>
            <c:strRef>
              <c:f>'Grafik verein intensit'!$V$6</c:f>
              <c:strCache>
                <c:ptCount val="1"/>
                <c:pt idx="0">
                  <c:v>22-25 Jahre</c:v>
                </c:pt>
              </c:strCache>
            </c:strRef>
          </c:tx>
          <c:spPr>
            <a:solidFill>
              <a:schemeClr val="accent1"/>
            </a:solidFill>
            <a:ln>
              <a:noFill/>
            </a:ln>
            <a:effectLst/>
          </c:spPr>
          <c:invertIfNegative val="0"/>
          <c:dLbls>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'Grafik verein intensit'!$W$5:$AD$5</c:f>
              <c:strCache>
                <c:ptCount val="8"/>
                <c:pt idx="0">
                  <c:v>sonst. Verein </c:v>
                </c:pt>
                <c:pt idx="1">
                  <c:v> Gewerkschaft/BV </c:v>
                </c:pt>
                <c:pt idx="2">
                  <c:v> polit. Organ./Partei </c:v>
                </c:pt>
                <c:pt idx="3">
                  <c:v> Heimat-/Schützenverein </c:v>
                </c:pt>
                <c:pt idx="4">
                  <c:v> freiw. Feuerwehr/THW/DLRG</c:v>
                </c:pt>
                <c:pt idx="5">
                  <c:v>kirchl./relig. Gruppe </c:v>
                </c:pt>
                <c:pt idx="6">
                  <c:v>Gesangs-/Musikverein, Theatergruppe </c:v>
                </c:pt>
                <c:pt idx="7">
                  <c:v>Sportverein </c:v>
                </c:pt>
              </c:strCache>
            </c:strRef>
          </c:cat>
          <c:val>
            <c:numRef>
              <c:f>'Grafik verein intensit'!$W$6:$AD$6</c:f>
              <c:numCache>
                <c:formatCode>0%</c:formatCode>
                <c:ptCount val="8"/>
                <c:pt idx="0">
                  <c:v>5.4165820974972183E-2</c:v>
                </c:pt>
                <c:pt idx="1">
                  <c:v>3.8492258692328684E-3</c:v>
                </c:pt>
                <c:pt idx="2">
                  <c:v>6.8974344077206819E-3</c:v>
                </c:pt>
                <c:pt idx="3">
                  <c:v>8.8157413139909983E-3</c:v>
                </c:pt>
                <c:pt idx="4">
                  <c:v>3.0847929874790545E-2</c:v>
                </c:pt>
                <c:pt idx="5">
                  <c:v>4.8087861424133703E-2</c:v>
                </c:pt>
                <c:pt idx="6">
                  <c:v>6.0703156964262137E-2</c:v>
                </c:pt>
                <c:pt idx="7">
                  <c:v>0.2548646622610955</c:v>
                </c:pt>
              </c:numCache>
            </c:numRef>
          </c:val>
          <c:extLst xmlns:c16r2="http://schemas.microsoft.com/office/drawing/2015/06/chart">
            <c:ext xmlns:c16="http://schemas.microsoft.com/office/drawing/2014/chart" uri="{C3380CC4-5D6E-409C-BE32-E72D297353CC}">
              <c16:uniqueId val="{00000000-E3C1-4F64-B7CB-8502D9CEF2DE}"/>
            </c:ext>
          </c:extLst>
        </c:ser>
        <c:ser>
          <c:idx val="1"/>
          <c:order val="1"/>
          <c:tx>
            <c:strRef>
              <c:f>'Grafik verein intensit'!$V$7</c:f>
              <c:strCache>
                <c:ptCount val="1"/>
                <c:pt idx="0">
                  <c:v>18-21 Jahre</c:v>
                </c:pt>
              </c:strCache>
            </c:strRef>
          </c:tx>
          <c:spPr>
            <a:solidFill>
              <a:schemeClr val="accent2"/>
            </a:solidFill>
            <a:ln>
              <a:noFill/>
            </a:ln>
            <a:effectLst/>
          </c:spPr>
          <c:invertIfNegative val="0"/>
          <c:dLbls>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'Grafik verein intensit'!$W$5:$AD$5</c:f>
              <c:strCache>
                <c:ptCount val="8"/>
                <c:pt idx="0">
                  <c:v>sonst. Verein </c:v>
                </c:pt>
                <c:pt idx="1">
                  <c:v> Gewerkschaft/BV </c:v>
                </c:pt>
                <c:pt idx="2">
                  <c:v> polit. Organ./Partei </c:v>
                </c:pt>
                <c:pt idx="3">
                  <c:v> Heimat-/Schützenverein </c:v>
                </c:pt>
                <c:pt idx="4">
                  <c:v> freiw. Feuerwehr/THW/DLRG</c:v>
                </c:pt>
                <c:pt idx="5">
                  <c:v>kirchl./relig. Gruppe </c:v>
                </c:pt>
                <c:pt idx="6">
                  <c:v>Gesangs-/Musikverein, Theatergruppe </c:v>
                </c:pt>
                <c:pt idx="7">
                  <c:v>Sportverein </c:v>
                </c:pt>
              </c:strCache>
            </c:strRef>
          </c:cat>
          <c:val>
            <c:numRef>
              <c:f>'Grafik verein intensit'!$W$7:$AD$7</c:f>
              <c:numCache>
                <c:formatCode>0%</c:formatCode>
                <c:ptCount val="8"/>
                <c:pt idx="0">
                  <c:v>4.9519488707878652E-2</c:v>
                </c:pt>
                <c:pt idx="1">
                  <c:v>1.5855754199312188E-3</c:v>
                </c:pt>
                <c:pt idx="2">
                  <c:v>8.6928508012601817E-3</c:v>
                </c:pt>
                <c:pt idx="3">
                  <c:v>1.0972185197567806E-2</c:v>
                </c:pt>
                <c:pt idx="4">
                  <c:v>3.9968631151486113E-2</c:v>
                </c:pt>
                <c:pt idx="5">
                  <c:v>6.6079318377827267E-2</c:v>
                </c:pt>
                <c:pt idx="6">
                  <c:v>7.2714832223591611E-2</c:v>
                </c:pt>
                <c:pt idx="7">
                  <c:v>0.32297327681186444</c:v>
                </c:pt>
              </c:numCache>
            </c:numRef>
          </c:val>
          <c:extLst xmlns:c16r2="http://schemas.microsoft.com/office/drawing/2015/06/chart">
            <c:ext xmlns:c16="http://schemas.microsoft.com/office/drawing/2014/chart" uri="{C3380CC4-5D6E-409C-BE32-E72D297353CC}">
              <c16:uniqueId val="{00000001-E3C1-4F64-B7CB-8502D9CEF2DE}"/>
            </c:ext>
          </c:extLst>
        </c:ser>
        <c:ser>
          <c:idx val="2"/>
          <c:order val="2"/>
          <c:tx>
            <c:strRef>
              <c:f>'Grafik verein intensit'!$V$8</c:f>
              <c:strCache>
                <c:ptCount val="1"/>
                <c:pt idx="0">
                  <c:v>15-18 Jahre</c:v>
                </c:pt>
              </c:strCache>
            </c:strRef>
          </c:tx>
          <c:spPr>
            <a:solidFill>
              <a:schemeClr val="bg1">
                <a:lumMod val="75000"/>
              </a:schemeClr>
            </a:solidFill>
            <a:ln>
              <a:noFill/>
            </a:ln>
            <a:effectLst/>
          </c:spPr>
          <c:invertIfNegative val="0"/>
          <c:dLbls>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'Grafik verein intensit'!$W$5:$AD$5</c:f>
              <c:strCache>
                <c:ptCount val="8"/>
                <c:pt idx="0">
                  <c:v>sonst. Verein </c:v>
                </c:pt>
                <c:pt idx="1">
                  <c:v> Gewerkschaft/BV </c:v>
                </c:pt>
                <c:pt idx="2">
                  <c:v> polit. Organ./Partei </c:v>
                </c:pt>
                <c:pt idx="3">
                  <c:v> Heimat-/Schützenverein </c:v>
                </c:pt>
                <c:pt idx="4">
                  <c:v> freiw. Feuerwehr/THW/DLRG</c:v>
                </c:pt>
                <c:pt idx="5">
                  <c:v>kirchl./relig. Gruppe </c:v>
                </c:pt>
                <c:pt idx="6">
                  <c:v>Gesangs-/Musikverein, Theatergruppe </c:v>
                </c:pt>
                <c:pt idx="7">
                  <c:v>Sportverein </c:v>
                </c:pt>
              </c:strCache>
            </c:strRef>
          </c:cat>
          <c:val>
            <c:numRef>
              <c:f>'Grafik verein intensit'!$W$8:$AD$8</c:f>
              <c:numCache>
                <c:formatCode>0%</c:formatCode>
                <c:ptCount val="8"/>
                <c:pt idx="0">
                  <c:v>6.6754311060699123E-2</c:v>
                </c:pt>
                <c:pt idx="1">
                  <c:v>7.335524377779643E-3</c:v>
                </c:pt>
                <c:pt idx="2">
                  <c:v>5.1775025173292607E-3</c:v>
                </c:pt>
                <c:pt idx="3">
                  <c:v>1.7423718728062504E-2</c:v>
                </c:pt>
                <c:pt idx="4">
                  <c:v>4.9626360490923074E-2</c:v>
                </c:pt>
                <c:pt idx="5">
                  <c:v>9.9327395774123403E-2</c:v>
                </c:pt>
                <c:pt idx="6">
                  <c:v>0.18320085342434575</c:v>
                </c:pt>
                <c:pt idx="7">
                  <c:v>0.52231898682764488</c:v>
                </c:pt>
              </c:numCache>
            </c:numRef>
          </c:val>
          <c:extLst xmlns:c16r2="http://schemas.microsoft.com/office/drawing/2015/06/chart">
            <c:ext xmlns:c16="http://schemas.microsoft.com/office/drawing/2014/chart" uri="{C3380CC4-5D6E-409C-BE32-E72D297353CC}">
              <c16:uniqueId val="{00000002-E3C1-4F64-B7CB-8502D9CEF2DE}"/>
            </c:ext>
          </c:extLst>
        </c:ser>
        <c:ser>
          <c:idx val="3"/>
          <c:order val="3"/>
          <c:tx>
            <c:strRef>
              <c:f>'Grafik verein intensit'!$V$9</c:f>
              <c:strCache>
                <c:ptCount val="1"/>
                <c:pt idx="0">
                  <c:v>12-14 Jahre</c:v>
                </c:pt>
              </c:strCache>
            </c:strRef>
          </c:tx>
          <c:spPr>
            <a:solidFill>
              <a:srgbClr val="FFC000"/>
            </a:solidFill>
            <a:ln>
              <a:noFill/>
            </a:ln>
            <a:effectLst/>
          </c:spPr>
          <c:invertIfNegative val="0"/>
          <c:dLbls>
            <c:spPr>
              <a:noFill/>
              <a:ln>
                <a:noFill/>
              </a:ln>
              <a:effectLst/>
            </c:spPr>
            <c:txPr>
              <a:bodyPr rot="0" vert="horz"/>
              <a:lstStyle/>
              <a:p>
                <a:pPr>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'Grafik verein intensit'!$W$5:$AD$5</c:f>
              <c:strCache>
                <c:ptCount val="8"/>
                <c:pt idx="0">
                  <c:v>sonst. Verein </c:v>
                </c:pt>
                <c:pt idx="1">
                  <c:v> Gewerkschaft/BV </c:v>
                </c:pt>
                <c:pt idx="2">
                  <c:v> polit. Organ./Partei </c:v>
                </c:pt>
                <c:pt idx="3">
                  <c:v> Heimat-/Schützenverein </c:v>
                </c:pt>
                <c:pt idx="4">
                  <c:v> freiw. Feuerwehr/THW/DLRG</c:v>
                </c:pt>
                <c:pt idx="5">
                  <c:v>kirchl./relig. Gruppe </c:v>
                </c:pt>
                <c:pt idx="6">
                  <c:v>Gesangs-/Musikverein, Theatergruppe </c:v>
                </c:pt>
                <c:pt idx="7">
                  <c:v>Sportverein </c:v>
                </c:pt>
              </c:strCache>
            </c:strRef>
          </c:cat>
          <c:val>
            <c:numRef>
              <c:f>'Grafik verein intensit'!$W$9:$AD$9</c:f>
              <c:numCache>
                <c:formatCode>General</c:formatCode>
                <c:ptCount val="8"/>
                <c:pt idx="0" formatCode="0%">
                  <c:v>0.10990789271106025</c:v>
                </c:pt>
                <c:pt idx="2" formatCode="0%">
                  <c:v>2.3031296703382724E-3</c:v>
                </c:pt>
                <c:pt idx="3" formatCode="0%">
                  <c:v>2.17317356089969E-2</c:v>
                </c:pt>
                <c:pt idx="4" formatCode="0%">
                  <c:v>5.7861059447481177E-2</c:v>
                </c:pt>
                <c:pt idx="5" formatCode="0%">
                  <c:v>0.16877207822708071</c:v>
                </c:pt>
                <c:pt idx="6" formatCode="0%">
                  <c:v>0.26447965926557698</c:v>
                </c:pt>
                <c:pt idx="7" formatCode="0%">
                  <c:v>0.64189609341723897</c:v>
                </c:pt>
              </c:numCache>
            </c:numRef>
          </c:val>
          <c:extLst xmlns:c16r2="http://schemas.microsoft.com/office/drawing/2015/06/chart">
            <c:ext xmlns:c16="http://schemas.microsoft.com/office/drawing/2014/chart" uri="{C3380CC4-5D6E-409C-BE32-E72D297353CC}">
              <c16:uniqueId val="{00000003-E3C1-4F64-B7CB-8502D9CEF2DE}"/>
            </c:ext>
          </c:extLst>
        </c:ser>
        <c:dLbls>
          <c:showLegendKey val="0"/>
          <c:showVal val="0"/>
          <c:showCatName val="0"/>
          <c:showSerName val="0"/>
          <c:showPercent val="0"/>
          <c:showBubbleSize val="0"/>
        </c:dLbls>
        <c:gapWidth val="182"/>
        <c:axId val="207263232"/>
        <c:axId val="207264768"/>
      </c:barChart>
      <c:catAx>
        <c:axId val="20726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207264768"/>
        <c:crosses val="autoZero"/>
        <c:auto val="1"/>
        <c:lblAlgn val="ctr"/>
        <c:lblOffset val="100"/>
        <c:noMultiLvlLbl val="0"/>
      </c:catAx>
      <c:valAx>
        <c:axId val="207264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de-DE"/>
          </a:p>
        </c:txPr>
        <c:crossAx val="207263232"/>
        <c:crosses val="autoZero"/>
        <c:crossBetween val="between"/>
      </c:valAx>
      <c:spPr>
        <a:noFill/>
        <a:ln>
          <a:noFill/>
        </a:ln>
        <a:effectLst/>
      </c:spPr>
    </c:plotArea>
    <c:legend>
      <c:legendPos val="r"/>
      <c:layout>
        <c:manualLayout>
          <c:xMode val="edge"/>
          <c:yMode val="edge"/>
          <c:x val="0.70517652339555148"/>
          <c:y val="0.19887355490844522"/>
          <c:w val="0.1623517060367454"/>
          <c:h val="0.31250218722659673"/>
        </c:manualLayout>
      </c:layout>
      <c:overlay val="0"/>
      <c:spPr>
        <a:noFill/>
        <a:ln>
          <a:noFill/>
        </a:ln>
        <a:effectLst/>
      </c:spPr>
      <c:txPr>
        <a:bodyPr rot="0" vert="horz"/>
        <a:lstStyle/>
        <a:p>
          <a:pPr>
            <a:defRPr/>
          </a:pPr>
          <a:endParaRPr lang="de-DE"/>
        </a:p>
      </c:txPr>
    </c:legend>
    <c:plotVisOnly val="1"/>
    <c:dispBlanksAs val="gap"/>
    <c:showDLblsOverMax val="0"/>
  </c:chart>
  <c:spPr>
    <a:noFill/>
    <a:ln>
      <a:noFill/>
    </a:ln>
    <a:effectLst/>
  </c:spPr>
  <c:txPr>
    <a:bodyPr/>
    <a:lstStyle/>
    <a:p>
      <a:pPr>
        <a:defRPr sz="1500" baseline="0">
          <a:latin typeface="Calibri" panose="020F0502020204030204" pitchFamily="34" charset="0"/>
          <a:cs typeface="Calibri" panose="020F0502020204030204" pitchFamily="34" charset="0"/>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1CD77-D1F0-4E79-8EF0-206CAE61F3E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E8140DC3-9605-4A11-ABDB-EFC28FBB3670}">
      <dgm:prSet custT="1"/>
      <dgm:spPr/>
      <dgm:t>
        <a:bodyPr/>
        <a:lstStyle/>
        <a:p>
          <a:r>
            <a:rPr lang="de-DE" sz="3200" dirty="0">
              <a:latin typeface="Calibri" panose="020F0502020204030204" pitchFamily="34" charset="0"/>
              <a:cs typeface="Calibri" panose="020F0502020204030204" pitchFamily="34" charset="0"/>
            </a:rPr>
            <a:t>Vielfalt	</a:t>
          </a:r>
        </a:p>
      </dgm:t>
    </dgm:pt>
    <dgm:pt modelId="{C12F144D-EDD5-49A0-8085-C85761FA0ED1}" type="parTrans" cxnId="{1F2AC963-76B1-4832-BC21-BB2F06B4360F}">
      <dgm:prSet/>
      <dgm:spPr/>
      <dgm:t>
        <a:bodyPr/>
        <a:lstStyle/>
        <a:p>
          <a:endParaRPr lang="de-DE"/>
        </a:p>
      </dgm:t>
    </dgm:pt>
    <dgm:pt modelId="{D232A753-A04A-4355-B945-F8A793301D60}" type="sibTrans" cxnId="{1F2AC963-76B1-4832-BC21-BB2F06B4360F}">
      <dgm:prSet/>
      <dgm:spPr/>
      <dgm:t>
        <a:bodyPr/>
        <a:lstStyle/>
        <a:p>
          <a:endParaRPr lang="de-DE"/>
        </a:p>
      </dgm:t>
    </dgm:pt>
    <dgm:pt modelId="{0B125F07-BD8F-473B-9DDF-54CEDBF16F38}">
      <dgm:prSet custT="1"/>
      <dgm:spPr/>
      <dgm:t>
        <a:bodyPr/>
        <a:lstStyle/>
        <a:p>
          <a:r>
            <a:rPr lang="de-DE" sz="3200" dirty="0">
              <a:latin typeface="Calibri" panose="020F0502020204030204" pitchFamily="34" charset="0"/>
              <a:cs typeface="Calibri" panose="020F0502020204030204" pitchFamily="34" charset="0"/>
            </a:rPr>
            <a:t>Fließende Übergänge</a:t>
          </a:r>
        </a:p>
      </dgm:t>
    </dgm:pt>
    <dgm:pt modelId="{F7958E79-450E-42D6-80E9-19007D294CED}" type="parTrans" cxnId="{74C17FFB-7279-4C67-AB91-2F27F96A7E07}">
      <dgm:prSet/>
      <dgm:spPr/>
      <dgm:t>
        <a:bodyPr/>
        <a:lstStyle/>
        <a:p>
          <a:endParaRPr lang="de-DE"/>
        </a:p>
      </dgm:t>
    </dgm:pt>
    <dgm:pt modelId="{02321B8B-715F-4371-A740-167EEF0AA4F1}" type="sibTrans" cxnId="{74C17FFB-7279-4C67-AB91-2F27F96A7E07}">
      <dgm:prSet/>
      <dgm:spPr/>
      <dgm:t>
        <a:bodyPr/>
        <a:lstStyle/>
        <a:p>
          <a:endParaRPr lang="de-DE"/>
        </a:p>
      </dgm:t>
    </dgm:pt>
    <dgm:pt modelId="{1056234A-E442-4BC5-81D9-1AD8DC7E5D15}">
      <dgm:prSet custT="1"/>
      <dgm:spPr/>
      <dgm:t>
        <a:bodyPr/>
        <a:lstStyle/>
        <a:p>
          <a:r>
            <a:rPr lang="de-DE" sz="1800" dirty="0">
              <a:latin typeface="Calibri" panose="020F0502020204030204" pitchFamily="34" charset="0"/>
              <a:cs typeface="Calibri" panose="020F0502020204030204" pitchFamily="34" charset="0"/>
            </a:rPr>
            <a:t>vor Ort eindeutige Trennung zwischen verbandlicher, offener und kultureller Kinder- und Jugendarbeit oft kaum noch möglich</a:t>
          </a:r>
        </a:p>
      </dgm:t>
    </dgm:pt>
    <dgm:pt modelId="{403FC825-6BAC-4D46-9ABC-7C0A609E9F3E}" type="parTrans" cxnId="{4D06479F-64D0-4F4C-9891-3182014B8FAC}">
      <dgm:prSet/>
      <dgm:spPr/>
      <dgm:t>
        <a:bodyPr/>
        <a:lstStyle/>
        <a:p>
          <a:endParaRPr lang="de-DE"/>
        </a:p>
      </dgm:t>
    </dgm:pt>
    <dgm:pt modelId="{E2FBC34A-8524-40EA-9B93-B7C246DCB265}" type="sibTrans" cxnId="{4D06479F-64D0-4F4C-9891-3182014B8FAC}">
      <dgm:prSet/>
      <dgm:spPr/>
      <dgm:t>
        <a:bodyPr/>
        <a:lstStyle/>
        <a:p>
          <a:endParaRPr lang="de-DE"/>
        </a:p>
      </dgm:t>
    </dgm:pt>
    <dgm:pt modelId="{99944BA0-4303-48A4-BA80-75729E5BDF3F}">
      <dgm:prSet custT="1"/>
      <dgm:spPr/>
      <dgm:t>
        <a:bodyPr/>
        <a:lstStyle/>
        <a:p>
          <a:endParaRPr lang="de-DE" sz="1800" dirty="0">
            <a:latin typeface="Calibri" panose="020F0502020204030204" pitchFamily="34" charset="0"/>
            <a:cs typeface="Calibri" panose="020F0502020204030204" pitchFamily="34" charset="0"/>
          </a:endParaRPr>
        </a:p>
      </dgm:t>
    </dgm:pt>
    <dgm:pt modelId="{9AFB6898-9397-43F4-A680-E553508B2546}" type="parTrans" cxnId="{68D570B8-59F7-40F8-AA8A-EC973FF18318}">
      <dgm:prSet/>
      <dgm:spPr/>
      <dgm:t>
        <a:bodyPr/>
        <a:lstStyle/>
        <a:p>
          <a:endParaRPr lang="de-DE"/>
        </a:p>
      </dgm:t>
    </dgm:pt>
    <dgm:pt modelId="{C8B47585-887E-4540-AB88-493C28A04B48}" type="sibTrans" cxnId="{68D570B8-59F7-40F8-AA8A-EC973FF18318}">
      <dgm:prSet/>
      <dgm:spPr/>
      <dgm:t>
        <a:bodyPr/>
        <a:lstStyle/>
        <a:p>
          <a:endParaRPr lang="de-DE"/>
        </a:p>
      </dgm:t>
    </dgm:pt>
    <dgm:pt modelId="{24166548-150C-4F39-82BB-3735882A9B9F}">
      <dgm:prSet custT="1"/>
      <dgm:spPr/>
      <dgm:t>
        <a:bodyPr/>
        <a:lstStyle/>
        <a:p>
          <a:r>
            <a:rPr lang="de-DE" sz="1800" dirty="0">
              <a:latin typeface="Calibri" panose="020F0502020204030204" pitchFamily="34" charset="0"/>
              <a:cs typeface="Calibri" panose="020F0502020204030204" pitchFamily="34" charset="0"/>
            </a:rPr>
            <a:t>mehr und mehr Mischformen in den Angebotsprofilen</a:t>
          </a:r>
        </a:p>
      </dgm:t>
    </dgm:pt>
    <dgm:pt modelId="{0AE5CA10-5CD5-47DA-9C06-4E0A2230CC9C}" type="parTrans" cxnId="{160F24A1-954F-4CC1-8813-7FFA43CB3C2F}">
      <dgm:prSet/>
      <dgm:spPr/>
      <dgm:t>
        <a:bodyPr/>
        <a:lstStyle/>
        <a:p>
          <a:endParaRPr lang="de-DE"/>
        </a:p>
      </dgm:t>
    </dgm:pt>
    <dgm:pt modelId="{A7387609-1F5E-420D-B86F-C9B51D6333A6}" type="sibTrans" cxnId="{160F24A1-954F-4CC1-8813-7FFA43CB3C2F}">
      <dgm:prSet/>
      <dgm:spPr/>
      <dgm:t>
        <a:bodyPr/>
        <a:lstStyle/>
        <a:p>
          <a:endParaRPr lang="de-DE"/>
        </a:p>
      </dgm:t>
    </dgm:pt>
    <dgm:pt modelId="{4FD3FC51-36E1-4D1A-BDF4-EF3E14FD25AD}" type="pres">
      <dgm:prSet presAssocID="{CE11CD77-D1F0-4E79-8EF0-206CAE61F3EE}" presName="Name0" presStyleCnt="0">
        <dgm:presLayoutVars>
          <dgm:dir/>
          <dgm:animLvl val="lvl"/>
          <dgm:resizeHandles/>
        </dgm:presLayoutVars>
      </dgm:prSet>
      <dgm:spPr/>
      <dgm:t>
        <a:bodyPr/>
        <a:lstStyle/>
        <a:p>
          <a:endParaRPr lang="de-DE"/>
        </a:p>
      </dgm:t>
    </dgm:pt>
    <dgm:pt modelId="{7C2CAEB8-D523-4E86-B65C-E8494EB26416}" type="pres">
      <dgm:prSet presAssocID="{E8140DC3-9605-4A11-ABDB-EFC28FBB3670}" presName="linNode" presStyleCnt="0"/>
      <dgm:spPr/>
    </dgm:pt>
    <dgm:pt modelId="{21A61636-341F-4E48-AC0F-222DAD0E4534}" type="pres">
      <dgm:prSet presAssocID="{E8140DC3-9605-4A11-ABDB-EFC28FBB3670}" presName="parentShp" presStyleLbl="node1" presStyleIdx="0" presStyleCnt="2">
        <dgm:presLayoutVars>
          <dgm:bulletEnabled val="1"/>
        </dgm:presLayoutVars>
      </dgm:prSet>
      <dgm:spPr/>
      <dgm:t>
        <a:bodyPr/>
        <a:lstStyle/>
        <a:p>
          <a:endParaRPr lang="de-DE"/>
        </a:p>
      </dgm:t>
    </dgm:pt>
    <dgm:pt modelId="{70BC59C2-EC27-4E78-8A7D-C9BF4A39182E}" type="pres">
      <dgm:prSet presAssocID="{E8140DC3-9605-4A11-ABDB-EFC28FBB3670}" presName="childShp" presStyleLbl="bgAccFollowNode1" presStyleIdx="0" presStyleCnt="2">
        <dgm:presLayoutVars>
          <dgm:bulletEnabled val="1"/>
        </dgm:presLayoutVars>
      </dgm:prSet>
      <dgm:spPr/>
      <dgm:t>
        <a:bodyPr/>
        <a:lstStyle/>
        <a:p>
          <a:endParaRPr lang="de-DE"/>
        </a:p>
      </dgm:t>
    </dgm:pt>
    <dgm:pt modelId="{90777029-89C4-4174-9273-D0214D0F4CA8}" type="pres">
      <dgm:prSet presAssocID="{D232A753-A04A-4355-B945-F8A793301D60}" presName="spacing" presStyleCnt="0"/>
      <dgm:spPr/>
    </dgm:pt>
    <dgm:pt modelId="{8132EA1C-2990-4648-BF8C-FF9CCD98AE46}" type="pres">
      <dgm:prSet presAssocID="{0B125F07-BD8F-473B-9DDF-54CEDBF16F38}" presName="linNode" presStyleCnt="0"/>
      <dgm:spPr/>
    </dgm:pt>
    <dgm:pt modelId="{8663E34C-6FD2-4FA8-9412-56C4610A0B11}" type="pres">
      <dgm:prSet presAssocID="{0B125F07-BD8F-473B-9DDF-54CEDBF16F38}" presName="parentShp" presStyleLbl="node1" presStyleIdx="1" presStyleCnt="2">
        <dgm:presLayoutVars>
          <dgm:bulletEnabled val="1"/>
        </dgm:presLayoutVars>
      </dgm:prSet>
      <dgm:spPr/>
      <dgm:t>
        <a:bodyPr/>
        <a:lstStyle/>
        <a:p>
          <a:endParaRPr lang="de-DE"/>
        </a:p>
      </dgm:t>
    </dgm:pt>
    <dgm:pt modelId="{A08A5FAB-73EB-4003-95D5-96A69142AB9C}" type="pres">
      <dgm:prSet presAssocID="{0B125F07-BD8F-473B-9DDF-54CEDBF16F38}" presName="childShp" presStyleLbl="bgAccFollowNode1" presStyleIdx="1" presStyleCnt="2">
        <dgm:presLayoutVars>
          <dgm:bulletEnabled val="1"/>
        </dgm:presLayoutVars>
      </dgm:prSet>
      <dgm:spPr/>
      <dgm:t>
        <a:bodyPr/>
        <a:lstStyle/>
        <a:p>
          <a:endParaRPr lang="de-DE"/>
        </a:p>
      </dgm:t>
    </dgm:pt>
  </dgm:ptLst>
  <dgm:cxnLst>
    <dgm:cxn modelId="{1F2AC963-76B1-4832-BC21-BB2F06B4360F}" srcId="{CE11CD77-D1F0-4E79-8EF0-206CAE61F3EE}" destId="{E8140DC3-9605-4A11-ABDB-EFC28FBB3670}" srcOrd="0" destOrd="0" parTransId="{C12F144D-EDD5-49A0-8085-C85761FA0ED1}" sibTransId="{D232A753-A04A-4355-B945-F8A793301D60}"/>
    <dgm:cxn modelId="{CF5153D9-4746-45F2-B755-417F32F38144}" type="presOf" srcId="{1056234A-E442-4BC5-81D9-1AD8DC7E5D15}" destId="{A08A5FAB-73EB-4003-95D5-96A69142AB9C}" srcOrd="0" destOrd="0" presId="urn:microsoft.com/office/officeart/2005/8/layout/vList6"/>
    <dgm:cxn modelId="{74C17FFB-7279-4C67-AB91-2F27F96A7E07}" srcId="{CE11CD77-D1F0-4E79-8EF0-206CAE61F3EE}" destId="{0B125F07-BD8F-473B-9DDF-54CEDBF16F38}" srcOrd="1" destOrd="0" parTransId="{F7958E79-450E-42D6-80E9-19007D294CED}" sibTransId="{02321B8B-715F-4371-A740-167EEF0AA4F1}"/>
    <dgm:cxn modelId="{160F24A1-954F-4CC1-8813-7FFA43CB3C2F}" srcId="{E8140DC3-9605-4A11-ABDB-EFC28FBB3670}" destId="{24166548-150C-4F39-82BB-3735882A9B9F}" srcOrd="1" destOrd="0" parTransId="{0AE5CA10-5CD5-47DA-9C06-4E0A2230CC9C}" sibTransId="{A7387609-1F5E-420D-B86F-C9B51D6333A6}"/>
    <dgm:cxn modelId="{65663BC2-3CD0-4556-A8D4-441CBB4D48C6}" type="presOf" srcId="{E8140DC3-9605-4A11-ABDB-EFC28FBB3670}" destId="{21A61636-341F-4E48-AC0F-222DAD0E4534}" srcOrd="0" destOrd="0" presId="urn:microsoft.com/office/officeart/2005/8/layout/vList6"/>
    <dgm:cxn modelId="{42CA74E7-4B32-488D-9251-A17094D7ADA5}" type="presOf" srcId="{0B125F07-BD8F-473B-9DDF-54CEDBF16F38}" destId="{8663E34C-6FD2-4FA8-9412-56C4610A0B11}" srcOrd="0" destOrd="0" presId="urn:microsoft.com/office/officeart/2005/8/layout/vList6"/>
    <dgm:cxn modelId="{CB16E0F3-EAA2-409C-AEAC-A5F300C0C91F}" type="presOf" srcId="{CE11CD77-D1F0-4E79-8EF0-206CAE61F3EE}" destId="{4FD3FC51-36E1-4D1A-BDF4-EF3E14FD25AD}" srcOrd="0" destOrd="0" presId="urn:microsoft.com/office/officeart/2005/8/layout/vList6"/>
    <dgm:cxn modelId="{68D570B8-59F7-40F8-AA8A-EC973FF18318}" srcId="{E8140DC3-9605-4A11-ABDB-EFC28FBB3670}" destId="{99944BA0-4303-48A4-BA80-75729E5BDF3F}" srcOrd="0" destOrd="0" parTransId="{9AFB6898-9397-43F4-A680-E553508B2546}" sibTransId="{C8B47585-887E-4540-AB88-493C28A04B48}"/>
    <dgm:cxn modelId="{7E942886-CD52-4259-8214-9E933E5237E5}" type="presOf" srcId="{99944BA0-4303-48A4-BA80-75729E5BDF3F}" destId="{70BC59C2-EC27-4E78-8A7D-C9BF4A39182E}" srcOrd="0" destOrd="0" presId="urn:microsoft.com/office/officeart/2005/8/layout/vList6"/>
    <dgm:cxn modelId="{4D06479F-64D0-4F4C-9891-3182014B8FAC}" srcId="{0B125F07-BD8F-473B-9DDF-54CEDBF16F38}" destId="{1056234A-E442-4BC5-81D9-1AD8DC7E5D15}" srcOrd="0" destOrd="0" parTransId="{403FC825-6BAC-4D46-9ABC-7C0A609E9F3E}" sibTransId="{E2FBC34A-8524-40EA-9B93-B7C246DCB265}"/>
    <dgm:cxn modelId="{C27F0568-BD7F-4173-B5EB-9F57817D8781}" type="presOf" srcId="{24166548-150C-4F39-82BB-3735882A9B9F}" destId="{70BC59C2-EC27-4E78-8A7D-C9BF4A39182E}" srcOrd="0" destOrd="1" presId="urn:microsoft.com/office/officeart/2005/8/layout/vList6"/>
    <dgm:cxn modelId="{E2D1FE74-8E1F-4677-B1A4-E3A25F58783E}" type="presParOf" srcId="{4FD3FC51-36E1-4D1A-BDF4-EF3E14FD25AD}" destId="{7C2CAEB8-D523-4E86-B65C-E8494EB26416}" srcOrd="0" destOrd="0" presId="urn:microsoft.com/office/officeart/2005/8/layout/vList6"/>
    <dgm:cxn modelId="{1FB32A9B-D882-43C7-9506-E4656736E837}" type="presParOf" srcId="{7C2CAEB8-D523-4E86-B65C-E8494EB26416}" destId="{21A61636-341F-4E48-AC0F-222DAD0E4534}" srcOrd="0" destOrd="0" presId="urn:microsoft.com/office/officeart/2005/8/layout/vList6"/>
    <dgm:cxn modelId="{2F99ABA8-71C1-4C64-8AD3-B2C0C1850BD1}" type="presParOf" srcId="{7C2CAEB8-D523-4E86-B65C-E8494EB26416}" destId="{70BC59C2-EC27-4E78-8A7D-C9BF4A39182E}" srcOrd="1" destOrd="0" presId="urn:microsoft.com/office/officeart/2005/8/layout/vList6"/>
    <dgm:cxn modelId="{8BAE1350-3B85-468E-BE7B-4FA78D0D214D}" type="presParOf" srcId="{4FD3FC51-36E1-4D1A-BDF4-EF3E14FD25AD}" destId="{90777029-89C4-4174-9273-D0214D0F4CA8}" srcOrd="1" destOrd="0" presId="urn:microsoft.com/office/officeart/2005/8/layout/vList6"/>
    <dgm:cxn modelId="{366932E7-6DEF-41FD-B806-308AE657D989}" type="presParOf" srcId="{4FD3FC51-36E1-4D1A-BDF4-EF3E14FD25AD}" destId="{8132EA1C-2990-4648-BF8C-FF9CCD98AE46}" srcOrd="2" destOrd="0" presId="urn:microsoft.com/office/officeart/2005/8/layout/vList6"/>
    <dgm:cxn modelId="{BDF07337-ACDE-4532-9B12-0F3D102B96EF}" type="presParOf" srcId="{8132EA1C-2990-4648-BF8C-FF9CCD98AE46}" destId="{8663E34C-6FD2-4FA8-9412-56C4610A0B11}" srcOrd="0" destOrd="0" presId="urn:microsoft.com/office/officeart/2005/8/layout/vList6"/>
    <dgm:cxn modelId="{6472AD2E-6765-484A-AB81-91DD3EB830A6}" type="presParOf" srcId="{8132EA1C-2990-4648-BF8C-FF9CCD98AE46}" destId="{A08A5FAB-73EB-4003-95D5-96A69142AB9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19E7-7F11-47AD-8775-F97A62764FF3}" type="datetimeFigureOut">
              <a:rPr lang="de-DE" smtClean="0"/>
              <a:pPr/>
              <a:t>13.09.2017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D665E-DB9D-47A4-BF12-30D3A2ACCA77}" type="slidenum">
              <a:rPr lang="de-DE" smtClean="0"/>
              <a:pPr/>
              <a:t>‹Nr.›</a:t>
            </a:fld>
            <a:endParaRPr lang="de-DE"/>
          </a:p>
        </p:txBody>
      </p:sp>
    </p:spTree>
    <p:extLst>
      <p:ext uri="{BB962C8B-B14F-4D97-AF65-F5344CB8AC3E}">
        <p14:creationId xmlns:p14="http://schemas.microsoft.com/office/powerpoint/2010/main" val="14211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1</a:t>
            </a:fld>
            <a:endParaRPr lang="de-DE"/>
          </a:p>
        </p:txBody>
      </p:sp>
    </p:spTree>
    <p:extLst>
      <p:ext uri="{BB962C8B-B14F-4D97-AF65-F5344CB8AC3E}">
        <p14:creationId xmlns:p14="http://schemas.microsoft.com/office/powerpoint/2010/main" val="28742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dirty="0" smtClean="0">
                <a:latin typeface="Calibri" panose="020F0502020204030204" pitchFamily="34" charset="0"/>
                <a:cs typeface="Calibri" panose="020F0502020204030204" pitchFamily="34" charset="0"/>
              </a:rPr>
              <a:t>Qualifizierung </a:t>
            </a:r>
          </a:p>
          <a:p>
            <a:endParaRPr lang="de-DE" sz="900" dirty="0" smtClean="0">
              <a:latin typeface="Calibri" panose="020F0502020204030204" pitchFamily="34" charset="0"/>
              <a:cs typeface="Calibri" panose="020F0502020204030204" pitchFamily="34" charset="0"/>
            </a:endParaRPr>
          </a:p>
          <a:p>
            <a:r>
              <a:rPr lang="de-DE" sz="900" dirty="0" smtClean="0">
                <a:latin typeface="Calibri" panose="020F0502020204030204" pitchFamily="34" charset="0"/>
                <a:cs typeface="Calibri" panose="020F0502020204030204" pitchFamily="34" charset="0"/>
              </a:rPr>
              <a:t>„Die Kernherausforderung Qualifizierung verweist darauf, dass Jugend als Lebensalter gesehen wird, in dem die nachfolgende Generation in erster Linie die beruflichen und sozialen Handlungsfähigkeiten erwirbt, um sich selbst und die Gesellschaft reproduzieren zu können. </a:t>
            </a:r>
          </a:p>
          <a:p>
            <a:r>
              <a:rPr lang="de-DE" sz="900" dirty="0" smtClean="0">
                <a:latin typeface="Calibri" panose="020F0502020204030204" pitchFamily="34" charset="0"/>
                <a:cs typeface="Calibri" panose="020F0502020204030204" pitchFamily="34" charset="0"/>
              </a:rPr>
              <a:t>Entsprechende  Qualifizierungsprozesse finden in formalen Bildungsinstitutionen, aber auch in der non-formalen und informellen Bildung statt – von der Familie, über die Schule, den Freundschaftsbeziehung, der Fahrschule, der Berufsausbildung und den Medien – mal stärker fremd- , mal stärker selbstgesteuert.</a:t>
            </a:r>
          </a:p>
        </p:txBody>
      </p:sp>
      <p:sp>
        <p:nvSpPr>
          <p:cNvPr id="4" name="Foliennummernplatzhalter 3"/>
          <p:cNvSpPr>
            <a:spLocks noGrp="1"/>
          </p:cNvSpPr>
          <p:nvPr>
            <p:ph type="sldNum" sz="quarter" idx="10"/>
          </p:nvPr>
        </p:nvSpPr>
        <p:spPr/>
        <p:txBody>
          <a:bodyPr/>
          <a:lstStyle/>
          <a:p>
            <a:fld id="{147D665E-DB9D-47A4-BF12-30D3A2ACCA77}" type="slidenum">
              <a:rPr lang="de-DE" smtClean="0"/>
              <a:pPr/>
              <a:t>12</a:t>
            </a:fld>
            <a:endParaRPr lang="de-DE"/>
          </a:p>
        </p:txBody>
      </p:sp>
    </p:spTree>
    <p:extLst>
      <p:ext uri="{BB962C8B-B14F-4D97-AF65-F5344CB8AC3E}">
        <p14:creationId xmlns:p14="http://schemas.microsoft.com/office/powerpoint/2010/main" val="125074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latin typeface="Calibri" panose="020F0502020204030204" pitchFamily="34" charset="0"/>
                <a:cs typeface="Calibri" panose="020F0502020204030204" pitchFamily="34" charset="0"/>
              </a:rPr>
              <a:t>Keupp</a:t>
            </a:r>
            <a:r>
              <a:rPr lang="de-DE" dirty="0" smtClean="0">
                <a:latin typeface="Calibri" panose="020F0502020204030204" pitchFamily="34" charset="0"/>
                <a:cs typeface="Calibri" panose="020F0502020204030204" pitchFamily="34" charset="0"/>
              </a:rPr>
              <a:t> u. a. (2002) sprechen von „ Integritätsbalance“ zwischen Individuation und den Optionen sozialer Zugehörigkeit.</a:t>
            </a:r>
          </a:p>
        </p:txBody>
      </p:sp>
      <p:sp>
        <p:nvSpPr>
          <p:cNvPr id="4" name="Foliennummernplatzhalter 3"/>
          <p:cNvSpPr>
            <a:spLocks noGrp="1"/>
          </p:cNvSpPr>
          <p:nvPr>
            <p:ph type="sldNum" sz="quarter" idx="10"/>
          </p:nvPr>
        </p:nvSpPr>
        <p:spPr/>
        <p:txBody>
          <a:bodyPr/>
          <a:lstStyle/>
          <a:p>
            <a:fld id="{147D665E-DB9D-47A4-BF12-30D3A2ACCA77}" type="slidenum">
              <a:rPr lang="de-DE" smtClean="0"/>
              <a:pPr/>
              <a:t>15</a:t>
            </a:fld>
            <a:endParaRPr lang="de-DE"/>
          </a:p>
        </p:txBody>
      </p:sp>
    </p:spTree>
    <p:extLst>
      <p:ext uri="{BB962C8B-B14F-4D97-AF65-F5344CB8AC3E}">
        <p14:creationId xmlns:p14="http://schemas.microsoft.com/office/powerpoint/2010/main" val="126587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i="1" kern="1200" dirty="0" smtClean="0">
                <a:solidFill>
                  <a:schemeClr val="tx1"/>
                </a:solidFill>
                <a:effectLst/>
                <a:latin typeface="+mn-lt"/>
                <a:ea typeface="+mn-ea"/>
                <a:cs typeface="+mn-cs"/>
              </a:rPr>
              <a:t>Mindestens 1 Aktivität (verfasste politische Partizipation): </a:t>
            </a:r>
            <a:r>
              <a:rPr lang="de-DE" sz="1000" b="0" i="0" kern="1200" dirty="0" smtClean="0">
                <a:solidFill>
                  <a:schemeClr val="tx1"/>
                </a:solidFill>
                <a:effectLst/>
                <a:latin typeface="+mn-lt"/>
                <a:ea typeface="+mn-ea"/>
                <a:cs typeface="+mn-cs"/>
              </a:rPr>
              <a:t>Bereits an Wahlen teilgenommen oder in einer Partei mitgearbeitet.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Mindestens 1 Protestaktivität: </a:t>
            </a:r>
            <a:r>
              <a:rPr lang="de-DE" sz="1000" b="0" i="0" kern="1200" dirty="0" smtClean="0">
                <a:solidFill>
                  <a:schemeClr val="tx1"/>
                </a:solidFill>
                <a:effectLst/>
                <a:latin typeface="+mn-lt"/>
                <a:ea typeface="+mn-ea"/>
                <a:cs typeface="+mn-cs"/>
              </a:rPr>
              <a:t>Bisher an (genehmigten oder nicht-genehmigten) Demonstrationen oder an Unterschriftensammlungen oder an</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einem Boykott teilgenommen.</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 1 Mitgliedschaft/Aktivität: </a:t>
            </a:r>
            <a:r>
              <a:rPr lang="de-DE" sz="1000" b="0" i="0" kern="1200" dirty="0" smtClean="0">
                <a:solidFill>
                  <a:schemeClr val="tx1"/>
                </a:solidFill>
                <a:effectLst/>
                <a:latin typeface="+mn-lt"/>
                <a:ea typeface="+mn-ea"/>
                <a:cs typeface="+mn-cs"/>
              </a:rPr>
              <a:t>AID:A 2009/2014: Frage: „Sagen Sie mir bitte, ob Sie in den folgenden Vereinen oder Verbänden aktiv sind.“</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Nachfrage in AID:A 2009 bei jenen Befragten, die aktiv sind: „Und sind Sie dort Mitglied?“ AID:A 2014: nur Frage nach Aktivität in Vereinen/Verbänden. DJI-Jugendsurveys: Zuerst Frage nach Mitgliedschaft, dann nach Aktivität.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Politisches Interesse: </a:t>
            </a:r>
            <a:r>
              <a:rPr lang="de-DE" sz="1000" b="0" i="0" kern="1200" dirty="0" smtClean="0">
                <a:solidFill>
                  <a:schemeClr val="tx1"/>
                </a:solidFill>
                <a:effectLst/>
                <a:latin typeface="+mn-lt"/>
                <a:ea typeface="+mn-ea"/>
                <a:cs typeface="+mn-cs"/>
              </a:rPr>
              <a:t>Zusammenfassung der Befragten, die sich sehr stark oder stark für Politik interessieren (5-stufige Skala: sehr stark/stark/</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mittel/wenig/überhaupt nicht).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Mindestens 1 Aktivität </a:t>
            </a:r>
            <a:r>
              <a:rPr lang="de-DE" sz="1000" b="0" i="0" kern="1200" dirty="0" smtClean="0">
                <a:solidFill>
                  <a:schemeClr val="tx1"/>
                </a:solidFill>
                <a:effectLst/>
                <a:latin typeface="+mn-lt"/>
                <a:ea typeface="+mn-ea"/>
                <a:cs typeface="+mn-cs"/>
              </a:rPr>
              <a:t>(Umwelt, Frieden, Menschenrechte): Aktivität/Teilnahme an Umweltschutz-, Friedensinitiativen, Menschenrechtsgruppen</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oder Bürgerinitiativen.</a:t>
            </a:r>
            <a:r>
              <a:rPr lang="de-DE" sz="1000" dirty="0" smtClean="0"/>
              <a:t> </a:t>
            </a:r>
            <a:endParaRPr lang="de-DE" sz="1000"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30</a:t>
            </a:fld>
            <a:endParaRPr lang="de-DE"/>
          </a:p>
        </p:txBody>
      </p:sp>
    </p:spTree>
    <p:extLst>
      <p:ext uri="{BB962C8B-B14F-4D97-AF65-F5344CB8AC3E}">
        <p14:creationId xmlns:p14="http://schemas.microsoft.com/office/powerpoint/2010/main" val="83835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31</a:t>
            </a:fld>
            <a:endParaRPr lang="de-DE"/>
          </a:p>
        </p:txBody>
      </p:sp>
    </p:spTree>
    <p:extLst>
      <p:ext uri="{BB962C8B-B14F-4D97-AF65-F5344CB8AC3E}">
        <p14:creationId xmlns:p14="http://schemas.microsoft.com/office/powerpoint/2010/main" val="60720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b="0" i="1" kern="1200" dirty="0" smtClean="0">
                <a:solidFill>
                  <a:schemeClr val="tx1"/>
                </a:solidFill>
                <a:effectLst/>
                <a:latin typeface="+mn-lt"/>
                <a:ea typeface="+mn-ea"/>
                <a:cs typeface="+mn-cs"/>
              </a:rPr>
              <a:t>Mindestens 1 Aktivität (verfasste politische Partizipation): </a:t>
            </a:r>
            <a:r>
              <a:rPr lang="de-DE" sz="1000" b="0" i="0" kern="1200" dirty="0" smtClean="0">
                <a:solidFill>
                  <a:schemeClr val="tx1"/>
                </a:solidFill>
                <a:effectLst/>
                <a:latin typeface="+mn-lt"/>
                <a:ea typeface="+mn-ea"/>
                <a:cs typeface="+mn-cs"/>
              </a:rPr>
              <a:t>Bereits an Wahlen teilgenommen oder in einer Partei mitgearbeitet.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Mindestens 1 Protestaktivität: </a:t>
            </a:r>
            <a:r>
              <a:rPr lang="de-DE" sz="1000" b="0" i="0" kern="1200" dirty="0" smtClean="0">
                <a:solidFill>
                  <a:schemeClr val="tx1"/>
                </a:solidFill>
                <a:effectLst/>
                <a:latin typeface="+mn-lt"/>
                <a:ea typeface="+mn-ea"/>
                <a:cs typeface="+mn-cs"/>
              </a:rPr>
              <a:t>Bisher an (genehmigten oder nicht-genehmigten) Demonstrationen oder an Unterschriftensammlungen oder an</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einem Boykott teilgenommen.</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 1 Mitgliedschaft/Aktivität: </a:t>
            </a:r>
            <a:r>
              <a:rPr lang="de-DE" sz="1000" b="0" i="0" kern="1200" dirty="0" smtClean="0">
                <a:solidFill>
                  <a:schemeClr val="tx1"/>
                </a:solidFill>
                <a:effectLst/>
                <a:latin typeface="+mn-lt"/>
                <a:ea typeface="+mn-ea"/>
                <a:cs typeface="+mn-cs"/>
              </a:rPr>
              <a:t>AID:A 2009/2014: Frage: „Sagen Sie mir bitte, ob Sie in den folgenden Vereinen oder Verbänden aktiv sind.“</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Nachfrage in AID:A 2009 bei jenen Befragten, die aktiv sind: „Und sind Sie dort Mitglied?“ AID:A 2014: nur Frage nach Aktivität in Vereinen/Verbänden. DJI-Jugendsurveys: Zuerst Frage nach Mitgliedschaft, dann nach Aktivität.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Politisches Interesse: </a:t>
            </a:r>
            <a:r>
              <a:rPr lang="de-DE" sz="1000" b="0" i="0" kern="1200" dirty="0" smtClean="0">
                <a:solidFill>
                  <a:schemeClr val="tx1"/>
                </a:solidFill>
                <a:effectLst/>
                <a:latin typeface="+mn-lt"/>
                <a:ea typeface="+mn-ea"/>
                <a:cs typeface="+mn-cs"/>
              </a:rPr>
              <a:t>Zusammenfassung der Befragten, die sich sehr stark oder stark für Politik interessieren (5-stufige Skala: sehr stark/stark/</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mittel/wenig/überhaupt nicht).</a:t>
            </a:r>
            <a:br>
              <a:rPr lang="de-DE" sz="1000" b="0" i="0" kern="1200" dirty="0" smtClean="0">
                <a:solidFill>
                  <a:schemeClr val="tx1"/>
                </a:solidFill>
                <a:effectLst/>
                <a:latin typeface="+mn-lt"/>
                <a:ea typeface="+mn-ea"/>
                <a:cs typeface="+mn-cs"/>
              </a:rPr>
            </a:br>
            <a:r>
              <a:rPr lang="de-DE" sz="1000" b="0" i="1" kern="1200" dirty="0" smtClean="0">
                <a:solidFill>
                  <a:schemeClr val="tx1"/>
                </a:solidFill>
                <a:effectLst/>
                <a:latin typeface="+mn-lt"/>
                <a:ea typeface="+mn-ea"/>
                <a:cs typeface="+mn-cs"/>
              </a:rPr>
              <a:t>Mindestens 1 Aktivität </a:t>
            </a:r>
            <a:r>
              <a:rPr lang="de-DE" sz="1000" b="0" i="0" kern="1200" dirty="0" smtClean="0">
                <a:solidFill>
                  <a:schemeClr val="tx1"/>
                </a:solidFill>
                <a:effectLst/>
                <a:latin typeface="+mn-lt"/>
                <a:ea typeface="+mn-ea"/>
                <a:cs typeface="+mn-cs"/>
              </a:rPr>
              <a:t>(Umwelt, Frieden, Menschenrechte): Aktivität/Teilnahme an Umweltschutz-, Friedensinitiativen, Menschenrechtsgruppen</a:t>
            </a:r>
            <a:br>
              <a:rPr lang="de-DE" sz="1000" b="0" i="0" kern="1200" dirty="0" smtClean="0">
                <a:solidFill>
                  <a:schemeClr val="tx1"/>
                </a:solidFill>
                <a:effectLst/>
                <a:latin typeface="+mn-lt"/>
                <a:ea typeface="+mn-ea"/>
                <a:cs typeface="+mn-cs"/>
              </a:rPr>
            </a:br>
            <a:r>
              <a:rPr lang="de-DE" sz="1000" b="0" i="0" kern="1200" dirty="0" smtClean="0">
                <a:solidFill>
                  <a:schemeClr val="tx1"/>
                </a:solidFill>
                <a:effectLst/>
                <a:latin typeface="+mn-lt"/>
                <a:ea typeface="+mn-ea"/>
                <a:cs typeface="+mn-cs"/>
              </a:rPr>
              <a:t>oder Bürgerinitiativen.</a:t>
            </a:r>
            <a:r>
              <a:rPr lang="de-DE" sz="1000" dirty="0" smtClean="0"/>
              <a:t> </a:t>
            </a:r>
            <a:endParaRPr lang="de-DE" sz="1000"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32</a:t>
            </a:fld>
            <a:endParaRPr lang="de-DE"/>
          </a:p>
        </p:txBody>
      </p:sp>
    </p:spTree>
    <p:extLst>
      <p:ext uri="{BB962C8B-B14F-4D97-AF65-F5344CB8AC3E}">
        <p14:creationId xmlns:p14="http://schemas.microsoft.com/office/powerpoint/2010/main" val="1263385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35</a:t>
            </a:fld>
            <a:endParaRPr lang="de-DE"/>
          </a:p>
        </p:txBody>
      </p:sp>
    </p:spTree>
    <p:extLst>
      <p:ext uri="{BB962C8B-B14F-4D97-AF65-F5344CB8AC3E}">
        <p14:creationId xmlns:p14="http://schemas.microsoft.com/office/powerpoint/2010/main" val="181395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0000"/>
                </a:solidFill>
                <a:latin typeface="Calibri" panose="020F0502020204030204" pitchFamily="34" charset="0"/>
                <a:cs typeface="Calibri" panose="020F0502020204030204" pitchFamily="34" charset="0"/>
              </a:rPr>
              <a:t>Überproportional vertreten: Jüngere, Jungen, Jugendliche aus Familien mit </a:t>
            </a:r>
            <a:br>
              <a:rPr lang="de-DE" dirty="0" smtClean="0">
                <a:solidFill>
                  <a:srgbClr val="FF0000"/>
                </a:solidFill>
                <a:latin typeface="Calibri" panose="020F0502020204030204" pitchFamily="34" charset="0"/>
                <a:cs typeface="Calibri" panose="020F0502020204030204" pitchFamily="34" charset="0"/>
              </a:rPr>
            </a:br>
            <a:r>
              <a:rPr lang="de-DE" dirty="0" smtClean="0">
                <a:solidFill>
                  <a:srgbClr val="FF0000"/>
                </a:solidFill>
                <a:latin typeface="Calibri" panose="020F0502020204030204" pitchFamily="34" charset="0"/>
                <a:cs typeface="Calibri" panose="020F0502020204030204" pitchFamily="34" charset="0"/>
              </a:rPr>
              <a:t>Migrationshintergrund, aus Elternhäusern ohne akademischen Abschluss</a:t>
            </a:r>
          </a:p>
          <a:p>
            <a:endParaRPr lang="de-DE"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43</a:t>
            </a:fld>
            <a:endParaRPr lang="de-DE"/>
          </a:p>
        </p:txBody>
      </p:sp>
    </p:spTree>
    <p:extLst>
      <p:ext uri="{BB962C8B-B14F-4D97-AF65-F5344CB8AC3E}">
        <p14:creationId xmlns:p14="http://schemas.microsoft.com/office/powerpoint/2010/main" val="382808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7D665E-DB9D-47A4-BF12-30D3A2ACCA77}" type="slidenum">
              <a:rPr lang="de-DE" smtClean="0"/>
              <a:pPr/>
              <a:t>51</a:t>
            </a:fld>
            <a:endParaRPr lang="de-DE"/>
          </a:p>
        </p:txBody>
      </p:sp>
    </p:spTree>
    <p:extLst>
      <p:ext uri="{BB962C8B-B14F-4D97-AF65-F5344CB8AC3E}">
        <p14:creationId xmlns:p14="http://schemas.microsoft.com/office/powerpoint/2010/main" val="1360315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247" name="Picture 127" descr="Bannergrafik (B.A. Erziehungs- und Bildungswissenschaft)"/>
          <p:cNvPicPr>
            <a:picLocks noChangeAspect="1" noChangeArrowheads="1"/>
          </p:cNvPicPr>
          <p:nvPr userDrawn="1"/>
        </p:nvPicPr>
        <p:blipFill>
          <a:blip r:embed="rId2" cstate="print"/>
          <a:srcRect/>
          <a:stretch>
            <a:fillRect/>
          </a:stretch>
        </p:blipFill>
        <p:spPr bwMode="auto">
          <a:xfrm>
            <a:off x="5418138" y="3716338"/>
            <a:ext cx="3762375" cy="1368425"/>
          </a:xfrm>
          <a:prstGeom prst="rect">
            <a:avLst/>
          </a:prstGeom>
          <a:noFill/>
        </p:spPr>
      </p:pic>
      <p:sp>
        <p:nvSpPr>
          <p:cNvPr id="5149" name="Rectangle 29"/>
          <p:cNvSpPr>
            <a:spLocks noChangeArrowheads="1"/>
          </p:cNvSpPr>
          <p:nvPr/>
        </p:nvSpPr>
        <p:spPr bwMode="auto">
          <a:xfrm>
            <a:off x="6227763" y="5018088"/>
            <a:ext cx="2916237" cy="1244600"/>
          </a:xfrm>
          <a:prstGeom prst="rect">
            <a:avLst/>
          </a:prstGeom>
          <a:solidFill>
            <a:srgbClr val="175EAE"/>
          </a:solidFill>
          <a:ln w="9525">
            <a:noFill/>
            <a:miter lim="800000"/>
            <a:headEnd/>
            <a:tailEnd/>
          </a:ln>
          <a:effectLst/>
        </p:spPr>
        <p:txBody>
          <a:bodyPr wrap="none" anchor="ctr"/>
          <a:lstStyle/>
          <a:p>
            <a:endParaRPr lang="de-DE"/>
          </a:p>
        </p:txBody>
      </p:sp>
      <p:sp>
        <p:nvSpPr>
          <p:cNvPr id="5150" name="Rectangle 30"/>
          <p:cNvSpPr>
            <a:spLocks noChangeArrowheads="1"/>
          </p:cNvSpPr>
          <p:nvPr/>
        </p:nvSpPr>
        <p:spPr bwMode="auto">
          <a:xfrm>
            <a:off x="0" y="6257925"/>
            <a:ext cx="9144000" cy="600075"/>
          </a:xfrm>
          <a:prstGeom prst="rect">
            <a:avLst/>
          </a:prstGeom>
          <a:solidFill>
            <a:srgbClr val="E4E5EA"/>
          </a:solidFill>
          <a:ln w="9525">
            <a:noFill/>
            <a:miter lim="800000"/>
            <a:headEnd/>
            <a:tailEnd/>
          </a:ln>
          <a:effectLst/>
        </p:spPr>
        <p:txBody>
          <a:bodyPr wrap="none" anchor="ctr"/>
          <a:lstStyle/>
          <a:p>
            <a:endParaRPr lang="de-DE"/>
          </a:p>
        </p:txBody>
      </p:sp>
      <p:sp>
        <p:nvSpPr>
          <p:cNvPr id="5151" name="Rectangle 31"/>
          <p:cNvSpPr>
            <a:spLocks noChangeArrowheads="1"/>
          </p:cNvSpPr>
          <p:nvPr/>
        </p:nvSpPr>
        <p:spPr bwMode="auto">
          <a:xfrm>
            <a:off x="0" y="5018088"/>
            <a:ext cx="6230938" cy="1244600"/>
          </a:xfrm>
          <a:prstGeom prst="rect">
            <a:avLst/>
          </a:prstGeom>
          <a:solidFill>
            <a:srgbClr val="F3F5F6"/>
          </a:solidFill>
          <a:ln w="9525">
            <a:noFill/>
            <a:miter lim="800000"/>
            <a:headEnd/>
            <a:tailEnd/>
          </a:ln>
          <a:effectLst/>
        </p:spPr>
        <p:txBody>
          <a:bodyPr wrap="none" anchor="ctr"/>
          <a:lstStyle/>
          <a:p>
            <a:endParaRPr lang="de-DE"/>
          </a:p>
        </p:txBody>
      </p:sp>
      <p:sp>
        <p:nvSpPr>
          <p:cNvPr id="5152" name="Rectangle 32"/>
          <p:cNvSpPr>
            <a:spLocks noChangeArrowheads="1"/>
          </p:cNvSpPr>
          <p:nvPr/>
        </p:nvSpPr>
        <p:spPr bwMode="auto">
          <a:xfrm>
            <a:off x="7740650" y="2420938"/>
            <a:ext cx="1439863" cy="1331912"/>
          </a:xfrm>
          <a:prstGeom prst="rect">
            <a:avLst/>
          </a:prstGeom>
          <a:solidFill>
            <a:srgbClr val="175EAE"/>
          </a:solidFill>
          <a:ln w="9525">
            <a:noFill/>
            <a:miter lim="800000"/>
            <a:headEnd/>
            <a:tailEnd/>
          </a:ln>
          <a:effectLst/>
        </p:spPr>
        <p:txBody>
          <a:bodyPr wrap="none" anchor="ctr"/>
          <a:lstStyle/>
          <a:p>
            <a:endParaRPr lang="de-DE"/>
          </a:p>
        </p:txBody>
      </p:sp>
      <p:sp>
        <p:nvSpPr>
          <p:cNvPr id="5154" name="Rectangle 34"/>
          <p:cNvSpPr>
            <a:spLocks noChangeArrowheads="1"/>
          </p:cNvSpPr>
          <p:nvPr/>
        </p:nvSpPr>
        <p:spPr bwMode="auto">
          <a:xfrm>
            <a:off x="0" y="2422525"/>
            <a:ext cx="7832725" cy="1331913"/>
          </a:xfrm>
          <a:prstGeom prst="rect">
            <a:avLst/>
          </a:prstGeom>
          <a:solidFill>
            <a:srgbClr val="F3F5F6"/>
          </a:solidFill>
          <a:ln w="9525">
            <a:noFill/>
            <a:miter lim="800000"/>
            <a:headEnd/>
            <a:tailEnd/>
          </a:ln>
          <a:effectLst/>
        </p:spPr>
        <p:txBody>
          <a:bodyPr wrap="none" anchor="ctr"/>
          <a:lstStyle/>
          <a:p>
            <a:endParaRPr lang="de-DE"/>
          </a:p>
        </p:txBody>
      </p:sp>
      <p:sp>
        <p:nvSpPr>
          <p:cNvPr id="5153" name="Rectangle 33"/>
          <p:cNvSpPr>
            <a:spLocks noChangeArrowheads="1"/>
          </p:cNvSpPr>
          <p:nvPr/>
        </p:nvSpPr>
        <p:spPr bwMode="auto">
          <a:xfrm>
            <a:off x="0" y="3756025"/>
            <a:ext cx="5346700" cy="1262063"/>
          </a:xfrm>
          <a:prstGeom prst="rect">
            <a:avLst/>
          </a:prstGeom>
          <a:solidFill>
            <a:schemeClr val="bg1"/>
          </a:solidFill>
          <a:ln w="9525">
            <a:noFill/>
            <a:miter lim="800000"/>
            <a:headEnd/>
            <a:tailEnd/>
          </a:ln>
          <a:effectLst/>
        </p:spPr>
        <p:txBody>
          <a:bodyPr wrap="none" anchor="ctr"/>
          <a:lstStyle/>
          <a:p>
            <a:endParaRPr lang="de-DE"/>
          </a:p>
        </p:txBody>
      </p:sp>
      <p:sp>
        <p:nvSpPr>
          <p:cNvPr id="5124" name="Rectangle 4"/>
          <p:cNvSpPr>
            <a:spLocks noGrp="1" noChangeArrowheads="1"/>
          </p:cNvSpPr>
          <p:nvPr>
            <p:ph type="ctrTitle"/>
          </p:nvPr>
        </p:nvSpPr>
        <p:spPr>
          <a:xfrm>
            <a:off x="468313" y="2419350"/>
            <a:ext cx="7199312" cy="1514475"/>
          </a:xfrm>
        </p:spPr>
        <p:txBody>
          <a:bodyPr/>
          <a:lstStyle>
            <a:lvl1pPr>
              <a:defRPr/>
            </a:lvl1pPr>
          </a:lstStyle>
          <a:p>
            <a:r>
              <a:rPr lang="de-DE" smtClean="0"/>
              <a:t>Titelmasterformat durch Klicken bearbeiten</a:t>
            </a:r>
            <a:endParaRPr lang="de-DE"/>
          </a:p>
        </p:txBody>
      </p:sp>
      <p:sp>
        <p:nvSpPr>
          <p:cNvPr id="5125" name="Rectangle 5"/>
          <p:cNvSpPr>
            <a:spLocks noGrp="1" noChangeArrowheads="1"/>
          </p:cNvSpPr>
          <p:nvPr>
            <p:ph type="subTitle" idx="1"/>
          </p:nvPr>
        </p:nvSpPr>
        <p:spPr>
          <a:xfrm>
            <a:off x="468313" y="4003675"/>
            <a:ext cx="4679950" cy="1512888"/>
          </a:xfrm>
        </p:spPr>
        <p:txBody>
          <a:bodyPr/>
          <a:lstStyle>
            <a:lvl1pPr marL="180975" indent="1588">
              <a:buFontTx/>
              <a:buNone/>
              <a:defRPr sz="1800"/>
            </a:lvl1pPr>
          </a:lstStyle>
          <a:p>
            <a:r>
              <a:rPr lang="de-DE" smtClean="0"/>
              <a:t>Formatvorlage des Untertitelmasters durch Klicken bearbeiten</a:t>
            </a:r>
            <a:endParaRPr lang="de-DE"/>
          </a:p>
        </p:txBody>
      </p:sp>
      <p:sp>
        <p:nvSpPr>
          <p:cNvPr id="5126" name="Rectangle 6"/>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5F5F5F"/>
                </a:solidFill>
              </a:defRPr>
            </a:lvl1pPr>
          </a:lstStyle>
          <a:p>
            <a:endParaRPr lang="de-DE"/>
          </a:p>
        </p:txBody>
      </p:sp>
      <p:pic>
        <p:nvPicPr>
          <p:cNvPr id="5160" name="Picture 40" descr="logo_gr_pseps"/>
          <p:cNvPicPr>
            <a:picLocks noChangeAspect="1" noChangeArrowheads="1"/>
          </p:cNvPicPr>
          <p:nvPr/>
        </p:nvPicPr>
        <p:blipFill>
          <a:blip r:embed="rId3" cstate="print"/>
          <a:srcRect/>
          <a:stretch>
            <a:fillRect/>
          </a:stretch>
        </p:blipFill>
        <p:spPr bwMode="auto">
          <a:xfrm>
            <a:off x="3346450" y="258763"/>
            <a:ext cx="2667000" cy="914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03E61F91-E0D1-4650-8AAC-D22131A1F615}"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5113" y="274638"/>
            <a:ext cx="2071687" cy="57467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5288" y="274638"/>
            <a:ext cx="6067425" cy="57467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45B5350A-D7A2-4671-B8A5-45EE66E55107}"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6FC0DD7E-D3EF-4D8B-8DA7-24AC6C434149}"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95FB6C6F-C91A-4665-8CDB-9EF5B79780F4}"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5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6288" y="1971675"/>
            <a:ext cx="40386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572BC856-F231-4DBD-B1C2-418DBE4CF272}"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endParaRPr lang="de-DE"/>
          </a:p>
        </p:txBody>
      </p:sp>
      <p:sp>
        <p:nvSpPr>
          <p:cNvPr id="8" name="Foliennummernplatzhalter 7"/>
          <p:cNvSpPr>
            <a:spLocks noGrp="1"/>
          </p:cNvSpPr>
          <p:nvPr>
            <p:ph type="sldNum" sz="quarter" idx="11"/>
          </p:nvPr>
        </p:nvSpPr>
        <p:spPr/>
        <p:txBody>
          <a:bodyPr/>
          <a:lstStyle>
            <a:lvl1pPr>
              <a:defRPr/>
            </a:lvl1pPr>
          </a:lstStyle>
          <a:p>
            <a:fld id="{58C4C4BE-D047-4627-A081-CC1703504CD1}"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endParaRPr lang="de-DE"/>
          </a:p>
        </p:txBody>
      </p:sp>
      <p:sp>
        <p:nvSpPr>
          <p:cNvPr id="4" name="Foliennummernplatzhalter 3"/>
          <p:cNvSpPr>
            <a:spLocks noGrp="1"/>
          </p:cNvSpPr>
          <p:nvPr>
            <p:ph type="sldNum" sz="quarter" idx="11"/>
          </p:nvPr>
        </p:nvSpPr>
        <p:spPr/>
        <p:txBody>
          <a:bodyPr/>
          <a:lstStyle>
            <a:lvl1pPr>
              <a:defRPr/>
            </a:lvl1pPr>
          </a:lstStyle>
          <a:p>
            <a:fld id="{78B87387-292D-458A-A47B-EE01ADAB6061}"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de-DE"/>
          </a:p>
        </p:txBody>
      </p:sp>
      <p:sp>
        <p:nvSpPr>
          <p:cNvPr id="3" name="Foliennummernplatzhalter 2"/>
          <p:cNvSpPr>
            <a:spLocks noGrp="1"/>
          </p:cNvSpPr>
          <p:nvPr>
            <p:ph type="sldNum" sz="quarter" idx="11"/>
          </p:nvPr>
        </p:nvSpPr>
        <p:spPr/>
        <p:txBody>
          <a:bodyPr/>
          <a:lstStyle>
            <a:lvl1pPr>
              <a:defRPr/>
            </a:lvl1pPr>
          </a:lstStyle>
          <a:p>
            <a:fld id="{C933AF15-EF75-4E4B-BDD9-FDF05D9F3604}"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A91B1E76-7C08-4456-A9DA-A152544CCEF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A1953D53-12E5-46F8-8B5E-DC3247065D65}"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100" name="Rectangle 4"/>
          <p:cNvSpPr>
            <a:spLocks noGrp="1" noChangeArrowheads="1"/>
          </p:cNvSpPr>
          <p:nvPr>
            <p:ph type="body" idx="1"/>
          </p:nvPr>
        </p:nvSpPr>
        <p:spPr bwMode="auto">
          <a:xfrm>
            <a:off x="395288" y="1971675"/>
            <a:ext cx="8229600" cy="4049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1" name="Rectangle 5"/>
          <p:cNvSpPr>
            <a:spLocks noGrp="1" noChangeArrowheads="1"/>
          </p:cNvSpPr>
          <p:nvPr>
            <p:ph type="ftr" sz="quarter" idx="3"/>
          </p:nvPr>
        </p:nvSpPr>
        <p:spPr bwMode="auto">
          <a:xfrm>
            <a:off x="5940425" y="62357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5F5F5F"/>
                </a:solidFill>
              </a:defRPr>
            </a:lvl1pPr>
          </a:lstStyle>
          <a:p>
            <a:endParaRPr lang="de-DE"/>
          </a:p>
        </p:txBody>
      </p:sp>
      <p:sp>
        <p:nvSpPr>
          <p:cNvPr id="4102" name="Rectangle 6"/>
          <p:cNvSpPr>
            <a:spLocks noGrp="1" noChangeArrowheads="1"/>
          </p:cNvSpPr>
          <p:nvPr>
            <p:ph type="sldNum" sz="quarter" idx="4"/>
          </p:nvPr>
        </p:nvSpPr>
        <p:spPr bwMode="auto">
          <a:xfrm>
            <a:off x="323850" y="6232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5F5F5F"/>
                </a:solidFill>
              </a:defRPr>
            </a:lvl1pPr>
          </a:lstStyle>
          <a:p>
            <a:fld id="{E56A7C36-6055-4309-AEC8-7791B2B64297}" type="slidenum">
              <a:rPr lang="de-DE"/>
              <a:pPr/>
              <a:t>‹Nr.›</a:t>
            </a:fld>
            <a:endParaRPr lang="de-DE"/>
          </a:p>
        </p:txBody>
      </p:sp>
      <p:pic>
        <p:nvPicPr>
          <p:cNvPr id="4118" name="Picture 22" descr="logo_kl_pseps"/>
          <p:cNvPicPr>
            <a:picLocks noChangeAspect="1" noChangeArrowheads="1"/>
          </p:cNvPicPr>
          <p:nvPr/>
        </p:nvPicPr>
        <p:blipFill>
          <a:blip r:embed="rId13" cstate="print"/>
          <a:srcRect/>
          <a:stretch>
            <a:fillRect/>
          </a:stretch>
        </p:blipFill>
        <p:spPr bwMode="auto">
          <a:xfrm>
            <a:off x="3994150" y="6354763"/>
            <a:ext cx="1130300" cy="393700"/>
          </a:xfrm>
          <a:prstGeom prst="rect">
            <a:avLst/>
          </a:prstGeom>
          <a:noFill/>
          <a:ln w="9525">
            <a:noFill/>
            <a:miter lim="800000"/>
            <a:headEnd/>
            <a:tailEnd/>
          </a:ln>
        </p:spPr>
      </p:pic>
      <p:sp>
        <p:nvSpPr>
          <p:cNvPr id="4111" name="Rectangle 15"/>
          <p:cNvSpPr>
            <a:spLocks noChangeArrowheads="1"/>
          </p:cNvSpPr>
          <p:nvPr/>
        </p:nvSpPr>
        <p:spPr bwMode="auto">
          <a:xfrm>
            <a:off x="-3175" y="2438400"/>
            <a:ext cx="247650" cy="1296988"/>
          </a:xfrm>
          <a:prstGeom prst="rect">
            <a:avLst/>
          </a:prstGeom>
          <a:solidFill>
            <a:srgbClr val="3333CC"/>
          </a:solidFill>
          <a:ln w="9525">
            <a:solidFill>
              <a:srgbClr val="3333CC"/>
            </a:solidFill>
            <a:miter lim="800000"/>
            <a:headEnd/>
            <a:tailEnd/>
          </a:ln>
          <a:effectLst/>
        </p:spPr>
        <p:txBody>
          <a:bodyPr wrap="none" anchor="ctr"/>
          <a:lstStyle/>
          <a:p>
            <a:endParaRPr lang="de-DE"/>
          </a:p>
        </p:txBody>
      </p:sp>
      <p:sp>
        <p:nvSpPr>
          <p:cNvPr id="4109" name="Line 13"/>
          <p:cNvSpPr>
            <a:spLocks noChangeShapeType="1"/>
          </p:cNvSpPr>
          <p:nvPr/>
        </p:nvSpPr>
        <p:spPr bwMode="auto">
          <a:xfrm>
            <a:off x="-3175" y="6275388"/>
            <a:ext cx="9144000" cy="0"/>
          </a:xfrm>
          <a:prstGeom prst="line">
            <a:avLst/>
          </a:prstGeom>
          <a:noFill/>
          <a:ln w="6350">
            <a:solidFill>
              <a:srgbClr val="E4E5EA"/>
            </a:solidFill>
            <a:round/>
            <a:headEnd/>
            <a:tailEnd/>
          </a:ln>
          <a:effectLst/>
        </p:spPr>
        <p:txBody>
          <a:bodyPr/>
          <a:lstStyle/>
          <a:p>
            <a:endParaRPr lang="de-DE"/>
          </a:p>
        </p:txBody>
      </p:sp>
      <p:sp>
        <p:nvSpPr>
          <p:cNvPr id="4112" name="Rectangle 16"/>
          <p:cNvSpPr>
            <a:spLocks noChangeArrowheads="1"/>
          </p:cNvSpPr>
          <p:nvPr/>
        </p:nvSpPr>
        <p:spPr bwMode="auto">
          <a:xfrm>
            <a:off x="-3175" y="5041900"/>
            <a:ext cx="247650" cy="1235075"/>
          </a:xfrm>
          <a:prstGeom prst="rect">
            <a:avLst/>
          </a:prstGeom>
          <a:solidFill>
            <a:srgbClr val="3333CC"/>
          </a:solidFill>
          <a:ln w="9525">
            <a:solidFill>
              <a:srgbClr val="3333CC"/>
            </a:solidFill>
            <a:miter lim="800000"/>
            <a:headEnd/>
            <a:tailEnd/>
          </a:ln>
          <a:effectLst/>
        </p:spPr>
        <p:txBody>
          <a:bodyPr wrap="none" anchor="ctr"/>
          <a:lstStyle/>
          <a:p>
            <a:endParaRPr lang="de-DE"/>
          </a:p>
        </p:txBody>
      </p:sp>
      <p:sp>
        <p:nvSpPr>
          <p:cNvPr id="4113" name="Rectangle 17"/>
          <p:cNvSpPr>
            <a:spLocks noChangeArrowheads="1"/>
          </p:cNvSpPr>
          <p:nvPr/>
        </p:nvSpPr>
        <p:spPr bwMode="auto">
          <a:xfrm>
            <a:off x="-3175" y="6273800"/>
            <a:ext cx="247650" cy="584200"/>
          </a:xfrm>
          <a:prstGeom prst="rect">
            <a:avLst/>
          </a:prstGeom>
          <a:solidFill>
            <a:srgbClr val="E4E5EA"/>
          </a:solidFill>
          <a:ln w="9525">
            <a:noFill/>
            <a:miter lim="800000"/>
            <a:headEnd/>
            <a:tailEnd/>
          </a:ln>
          <a:effectLst/>
        </p:spPr>
        <p:txBody>
          <a:bodyPr wrap="none" anchor="ctr"/>
          <a:lstStyle/>
          <a:p>
            <a:endParaRPr lang="de-DE"/>
          </a:p>
        </p:txBody>
      </p:sp>
      <p:sp>
        <p:nvSpPr>
          <p:cNvPr id="4114" name="Rectangle 18"/>
          <p:cNvSpPr>
            <a:spLocks noChangeArrowheads="1"/>
          </p:cNvSpPr>
          <p:nvPr/>
        </p:nvSpPr>
        <p:spPr bwMode="auto">
          <a:xfrm>
            <a:off x="-3175" y="3736975"/>
            <a:ext cx="247650" cy="1303338"/>
          </a:xfrm>
          <a:prstGeom prst="rect">
            <a:avLst/>
          </a:prstGeom>
          <a:solidFill>
            <a:srgbClr val="3333FF"/>
          </a:solidFill>
          <a:ln w="9525">
            <a:solidFill>
              <a:srgbClr val="3333FF"/>
            </a:solidFill>
            <a:miter lim="800000"/>
            <a:headEnd/>
            <a:tailEnd/>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p:titleStyle>
    <p:bodyStyle>
      <a:lvl1pPr marL="342900" indent="-160338" algn="l" rtl="0" eaLnBrk="1" fontAlgn="base" hangingPunct="1">
        <a:spcBef>
          <a:spcPct val="20000"/>
        </a:spcBef>
        <a:spcAft>
          <a:spcPct val="0"/>
        </a:spcAft>
        <a:buChar char="•"/>
        <a:defRPr sz="2000">
          <a:solidFill>
            <a:srgbClr val="5F5F5F"/>
          </a:solidFill>
          <a:latin typeface="+mn-lt"/>
          <a:ea typeface="+mn-ea"/>
          <a:cs typeface="+mn-cs"/>
        </a:defRPr>
      </a:lvl1pPr>
      <a:lvl2pPr marL="808038" indent="-285750" algn="l" rtl="0" eaLnBrk="1" fontAlgn="base" hangingPunct="1">
        <a:spcBef>
          <a:spcPct val="20000"/>
        </a:spcBef>
        <a:spcAft>
          <a:spcPct val="0"/>
        </a:spcAft>
        <a:buChar char="–"/>
        <a:defRPr sz="2000">
          <a:solidFill>
            <a:srgbClr val="5F5F5F"/>
          </a:solidFill>
          <a:latin typeface="+mn-lt"/>
        </a:defRPr>
      </a:lvl2pPr>
      <a:lvl3pPr marL="1216025" indent="-228600" algn="l" rtl="0" eaLnBrk="1" fontAlgn="base" hangingPunct="1">
        <a:spcBef>
          <a:spcPct val="20000"/>
        </a:spcBef>
        <a:spcAft>
          <a:spcPct val="0"/>
        </a:spcAft>
        <a:buChar char="•"/>
        <a:defRPr>
          <a:solidFill>
            <a:srgbClr val="5F5F5F"/>
          </a:solidFill>
          <a:latin typeface="+mn-lt"/>
        </a:defRPr>
      </a:lvl3pPr>
      <a:lvl4pPr marL="1624013" indent="-228600" algn="l" rtl="0" eaLnBrk="1" fontAlgn="base" hangingPunct="1">
        <a:spcBef>
          <a:spcPct val="20000"/>
        </a:spcBef>
        <a:spcAft>
          <a:spcPct val="0"/>
        </a:spcAft>
        <a:buChar char="–"/>
        <a:defRPr>
          <a:solidFill>
            <a:srgbClr val="5F5F5F"/>
          </a:solidFill>
          <a:latin typeface="+mn-lt"/>
        </a:defRPr>
      </a:lvl4pPr>
      <a:lvl5pPr marL="2057400" indent="-228600" algn="l" rtl="0" eaLnBrk="1" fontAlgn="base" hangingPunct="1">
        <a:spcBef>
          <a:spcPct val="20000"/>
        </a:spcBef>
        <a:spcAft>
          <a:spcPct val="0"/>
        </a:spcAft>
        <a:buChar char="»"/>
        <a:defRPr>
          <a:solidFill>
            <a:srgbClr val="5F5F5F"/>
          </a:solidFill>
          <a:latin typeface="+mn-lt"/>
        </a:defRPr>
      </a:lvl5pPr>
      <a:lvl6pPr marL="2514600" indent="-228600" algn="l" rtl="0" eaLnBrk="1" fontAlgn="base" hangingPunct="1">
        <a:spcBef>
          <a:spcPct val="20000"/>
        </a:spcBef>
        <a:spcAft>
          <a:spcPct val="0"/>
        </a:spcAft>
        <a:buChar char="»"/>
        <a:defRPr>
          <a:solidFill>
            <a:srgbClr val="5F5F5F"/>
          </a:solidFill>
          <a:latin typeface="+mn-lt"/>
        </a:defRPr>
      </a:lvl6pPr>
      <a:lvl7pPr marL="2971800" indent="-228600" algn="l" rtl="0" eaLnBrk="1" fontAlgn="base" hangingPunct="1">
        <a:spcBef>
          <a:spcPct val="20000"/>
        </a:spcBef>
        <a:spcAft>
          <a:spcPct val="0"/>
        </a:spcAft>
        <a:buChar char="»"/>
        <a:defRPr>
          <a:solidFill>
            <a:srgbClr val="5F5F5F"/>
          </a:solidFill>
          <a:latin typeface="+mn-lt"/>
        </a:defRPr>
      </a:lvl7pPr>
      <a:lvl8pPr marL="3429000" indent="-228600" algn="l" rtl="0" eaLnBrk="1" fontAlgn="base" hangingPunct="1">
        <a:spcBef>
          <a:spcPct val="20000"/>
        </a:spcBef>
        <a:spcAft>
          <a:spcPct val="0"/>
        </a:spcAft>
        <a:buChar char="»"/>
        <a:defRPr>
          <a:solidFill>
            <a:srgbClr val="5F5F5F"/>
          </a:solidFill>
          <a:latin typeface="+mn-lt"/>
        </a:defRPr>
      </a:lvl8pPr>
      <a:lvl9pPr marL="3886200" indent="-228600" algn="l" rtl="0" eaLnBrk="1" fontAlgn="base" hangingPunct="1">
        <a:spcBef>
          <a:spcPct val="20000"/>
        </a:spcBef>
        <a:spcAft>
          <a:spcPct val="0"/>
        </a:spcAft>
        <a:buChar char="»"/>
        <a:defRPr>
          <a:solidFill>
            <a:srgbClr val="5F5F5F"/>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de-DE" sz="2700" dirty="0" smtClean="0">
                <a:latin typeface="Calibri" panose="020F0502020204030204" pitchFamily="34" charset="0"/>
              </a:rPr>
              <a:t>Der 15. Kinder- und Jugendbericht</a:t>
            </a:r>
            <a:endParaRPr lang="de-DE" sz="2000" dirty="0">
              <a:latin typeface="Calibri" panose="020F0502020204030204" pitchFamily="34" charset="0"/>
            </a:endParaRPr>
          </a:p>
        </p:txBody>
      </p:sp>
      <p:sp>
        <p:nvSpPr>
          <p:cNvPr id="2051" name="Rectangle 3"/>
          <p:cNvSpPr>
            <a:spLocks noGrp="1" noChangeArrowheads="1"/>
          </p:cNvSpPr>
          <p:nvPr>
            <p:ph type="subTitle" idx="1"/>
          </p:nvPr>
        </p:nvSpPr>
        <p:spPr/>
        <p:txBody>
          <a:bodyPr/>
          <a:lstStyle/>
          <a:p>
            <a:r>
              <a:rPr lang="de-DE" dirty="0" smtClean="0">
                <a:latin typeface="Calibri" panose="020F0502020204030204" pitchFamily="34" charset="0"/>
              </a:rPr>
              <a:t>Ivo Züchner</a:t>
            </a:r>
            <a:endParaRPr lang="de-DE" dirty="0">
              <a:latin typeface="Calibri" panose="020F0502020204030204" pitchFamily="34" charset="0"/>
            </a:endParaRPr>
          </a:p>
        </p:txBody>
      </p:sp>
      <p:sp>
        <p:nvSpPr>
          <p:cNvPr id="2" name="Textfeld 1"/>
          <p:cNvSpPr txBox="1"/>
          <p:nvPr/>
        </p:nvSpPr>
        <p:spPr>
          <a:xfrm>
            <a:off x="35496" y="6381328"/>
            <a:ext cx="5856411" cy="307777"/>
          </a:xfrm>
          <a:prstGeom prst="rect">
            <a:avLst/>
          </a:prstGeom>
          <a:noFill/>
        </p:spPr>
        <p:txBody>
          <a:bodyPr wrap="none" rtlCol="0">
            <a:spAutoFit/>
          </a:bodyPr>
          <a:lstStyle/>
          <a:p>
            <a:r>
              <a:rPr lang="de-DE" sz="1400" dirty="0" smtClean="0">
                <a:latin typeface="Calibri" panose="020F0502020204030204" pitchFamily="34" charset="0"/>
              </a:rPr>
              <a:t>Input beim Fachtag zum 15.Kinder- und Jugendbericht am 11.9.17 in Friedberg</a:t>
            </a:r>
            <a:endParaRPr lang="de-DE" sz="1400" i="1" dirty="0">
              <a:latin typeface="Calibri" panose="020F0502020204030204" pitchFamily="34" charset="0"/>
            </a:endParaRPr>
          </a:p>
        </p:txBody>
      </p:sp>
      <p:pic>
        <p:nvPicPr>
          <p:cNvPr id="5" name="Bild 6" descr="tite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686" y="1109857"/>
            <a:ext cx="3833834" cy="54253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251520" y="2492896"/>
            <a:ext cx="8892480" cy="1080120"/>
          </a:xfrm>
          <a:prstGeom prst="rect">
            <a:avLst/>
          </a:prstGeom>
          <a:solidFill>
            <a:schemeClr val="bg1">
              <a:lumMod val="75000"/>
            </a:schemeClr>
          </a:solidFill>
        </p:spPr>
        <p:txBody>
          <a:bodyPr anchor="ct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lnSpc>
                <a:spcPct val="90000"/>
              </a:lnSpc>
            </a:pPr>
            <a:r>
              <a:rPr lang="de-DE" kern="0" dirty="0">
                <a:solidFill>
                  <a:schemeClr val="tx1">
                    <a:lumMod val="75000"/>
                    <a:lumOff val="25000"/>
                  </a:schemeClr>
                </a:solidFill>
                <a:latin typeface="Calibri" panose="020F0502020204030204" pitchFamily="34" charset="0"/>
                <a:cs typeface="Calibri" panose="020F0502020204030204" pitchFamily="34" charset="0"/>
              </a:rPr>
              <a:t>2</a:t>
            </a:r>
            <a:r>
              <a:rPr lang="de-DE" kern="0" dirty="0" smtClean="0">
                <a:solidFill>
                  <a:schemeClr val="tx1">
                    <a:lumMod val="75000"/>
                    <a:lumOff val="25000"/>
                  </a:schemeClr>
                </a:solidFill>
                <a:latin typeface="Calibri" panose="020F0502020204030204" pitchFamily="34" charset="0"/>
                <a:cs typeface="Calibri" panose="020F0502020204030204" pitchFamily="34" charset="0"/>
              </a:rPr>
              <a:t>. Was ist Jugend? Was macht Jugend aus?</a:t>
            </a:r>
          </a:p>
        </p:txBody>
      </p:sp>
      <p:sp>
        <p:nvSpPr>
          <p:cNvPr id="2" name="Textfeld 1"/>
          <p:cNvSpPr txBox="1"/>
          <p:nvPr/>
        </p:nvSpPr>
        <p:spPr>
          <a:xfrm>
            <a:off x="2843808" y="4437112"/>
            <a:ext cx="5450723" cy="1015663"/>
          </a:xfrm>
          <a:prstGeom prst="rect">
            <a:avLst/>
          </a:prstGeom>
          <a:noFill/>
        </p:spPr>
        <p:txBody>
          <a:bodyPr wrap="none" rtlCol="0">
            <a:spAutoFit/>
          </a:bodyPr>
          <a:lstStyle/>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Drei Kernherausforderungen des Jugendalters</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Gesellschaftliche Aufgabe: Jugend ermöglichen!</a:t>
            </a:r>
            <a:endParaRPr lang="de-DE"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912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124744"/>
            <a:ext cx="8641655" cy="3921073"/>
          </a:xfrm>
        </p:spPr>
        <p:txBody>
          <a:bodyPr/>
          <a:lstStyle/>
          <a:p>
            <a:pPr>
              <a:buNone/>
            </a:pPr>
            <a:r>
              <a:rPr lang="de-DE" sz="2400" dirty="0" smtClean="0">
                <a:latin typeface="Calibri" panose="020F0502020204030204" pitchFamily="34" charset="0"/>
                <a:cs typeface="Calibri" panose="020F0502020204030204" pitchFamily="34" charset="0"/>
              </a:rPr>
              <a:t>Begriffliche Vergewisserung: Was ist „Jugend“? Wie wird „Jugend“ konstruiert? </a:t>
            </a:r>
          </a:p>
          <a:p>
            <a:pPr>
              <a:buNone/>
            </a:pPr>
            <a:endParaRPr lang="de-DE" dirty="0" smtClean="0">
              <a:latin typeface="Calibri" panose="020F0502020204030204" pitchFamily="34" charset="0"/>
              <a:cs typeface="Calibri" panose="020F0502020204030204" pitchFamily="34" charset="0"/>
            </a:endParaRPr>
          </a:p>
          <a:p>
            <a:pPr>
              <a:buNone/>
            </a:pPr>
            <a:endParaRPr lang="de-DE" dirty="0">
              <a:latin typeface="Calibri" panose="020F0502020204030204" pitchFamily="34" charset="0"/>
              <a:cs typeface="Calibri" panose="020F0502020204030204" pitchFamily="34" charset="0"/>
            </a:endParaRPr>
          </a:p>
        </p:txBody>
      </p:sp>
      <p:sp>
        <p:nvSpPr>
          <p:cNvPr id="7" name="Textfeld 6"/>
          <p:cNvSpPr txBox="1"/>
          <p:nvPr/>
        </p:nvSpPr>
        <p:spPr>
          <a:xfrm>
            <a:off x="467544" y="2864701"/>
            <a:ext cx="4707314" cy="3170099"/>
          </a:xfrm>
          <a:prstGeom prst="rect">
            <a:avLst/>
          </a:prstGeom>
          <a:noFill/>
        </p:spPr>
        <p:txBody>
          <a:bodyPr wrap="none" rtlCol="0">
            <a:spAutoFit/>
          </a:bodyPr>
          <a:lstStyle/>
          <a:p>
            <a:r>
              <a:rPr lang="de-DE" sz="2000" dirty="0" smtClean="0">
                <a:solidFill>
                  <a:schemeClr val="tx1">
                    <a:lumMod val="65000"/>
                    <a:lumOff val="35000"/>
                  </a:schemeClr>
                </a:solidFill>
                <a:latin typeface="Calibri" panose="020F0502020204030204" pitchFamily="34" charset="0"/>
                <a:cs typeface="Calibri" panose="020F0502020204030204" pitchFamily="34" charset="0"/>
              </a:rPr>
              <a:t>Bilder von Jugend </a:t>
            </a:r>
          </a:p>
          <a:p>
            <a:endParaRPr lang="de-DE" sz="20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Politik</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Schulen</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Kinder- und </a:t>
            </a:r>
            <a:r>
              <a:rPr lang="de-DE" sz="2000" dirty="0">
                <a:solidFill>
                  <a:schemeClr val="tx1">
                    <a:lumMod val="65000"/>
                    <a:lumOff val="35000"/>
                  </a:schemeClr>
                </a:solidFill>
                <a:latin typeface="Calibri" panose="020F0502020204030204" pitchFamily="34" charset="0"/>
                <a:cs typeface="Calibri" panose="020F0502020204030204" pitchFamily="34" charset="0"/>
              </a:rPr>
              <a:t>J</a:t>
            </a:r>
            <a:r>
              <a:rPr lang="de-DE" sz="2000" dirty="0" smtClean="0">
                <a:solidFill>
                  <a:schemeClr val="tx1">
                    <a:lumMod val="65000"/>
                    <a:lumOff val="35000"/>
                  </a:schemeClr>
                </a:solidFill>
                <a:latin typeface="Calibri" panose="020F0502020204030204" pitchFamily="34" charset="0"/>
                <a:cs typeface="Calibri" panose="020F0502020204030204" pitchFamily="34" charset="0"/>
              </a:rPr>
              <a:t>ugendarbeit</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a:t>
            </a:r>
            <a:r>
              <a:rPr lang="de-DE" sz="2000" dirty="0">
                <a:solidFill>
                  <a:schemeClr val="tx1">
                    <a:lumMod val="65000"/>
                    <a:lumOff val="35000"/>
                  </a:schemeClr>
                </a:solidFill>
                <a:latin typeface="Calibri" panose="020F0502020204030204" pitchFamily="34" charset="0"/>
                <a:cs typeface="Calibri" panose="020F0502020204030204" pitchFamily="34" charset="0"/>
              </a:rPr>
              <a:t>J</a:t>
            </a:r>
            <a:r>
              <a:rPr lang="de-DE" sz="2000" dirty="0" smtClean="0">
                <a:solidFill>
                  <a:schemeClr val="tx1">
                    <a:lumMod val="65000"/>
                    <a:lumOff val="35000"/>
                  </a:schemeClr>
                </a:solidFill>
                <a:latin typeface="Calibri" panose="020F0502020204030204" pitchFamily="34" charset="0"/>
                <a:cs typeface="Calibri" panose="020F0502020204030204" pitchFamily="34" charset="0"/>
              </a:rPr>
              <a:t>ugend der sozialen Dienste</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a:t>
            </a:r>
            <a:r>
              <a:rPr lang="de-DE" sz="2000" dirty="0">
                <a:solidFill>
                  <a:schemeClr val="tx1">
                    <a:lumMod val="65000"/>
                    <a:lumOff val="35000"/>
                  </a:schemeClr>
                </a:solidFill>
                <a:latin typeface="Calibri" panose="020F0502020204030204" pitchFamily="34" charset="0"/>
                <a:cs typeface="Calibri" panose="020F0502020204030204" pitchFamily="34" charset="0"/>
              </a:rPr>
              <a:t>M</a:t>
            </a:r>
            <a:r>
              <a:rPr lang="de-DE" sz="2000" dirty="0" smtClean="0">
                <a:solidFill>
                  <a:schemeClr val="tx1">
                    <a:lumMod val="65000"/>
                    <a:lumOff val="35000"/>
                  </a:schemeClr>
                </a:solidFill>
                <a:latin typeface="Calibri" panose="020F0502020204030204" pitchFamily="34" charset="0"/>
                <a:cs typeface="Calibri" panose="020F0502020204030204" pitchFamily="34" charset="0"/>
              </a:rPr>
              <a:t>edien</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Ökonomie</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Jugendforschung</a:t>
            </a:r>
          </a:p>
          <a:p>
            <a:pPr marL="285750" indent="-285750">
              <a:buFont typeface="Arial" panose="020B0604020202020204" pitchFamily="34" charset="0"/>
              <a:buChar char="•"/>
            </a:pPr>
            <a:r>
              <a:rPr lang="de-DE" sz="2000" dirty="0" smtClean="0">
                <a:solidFill>
                  <a:schemeClr val="tx1">
                    <a:lumMod val="65000"/>
                    <a:lumOff val="35000"/>
                  </a:schemeClr>
                </a:solidFill>
                <a:latin typeface="Calibri" panose="020F0502020204030204" pitchFamily="34" charset="0"/>
                <a:cs typeface="Calibri" panose="020F0502020204030204" pitchFamily="34" charset="0"/>
              </a:rPr>
              <a:t>Die Jugend der Jugendberichte</a:t>
            </a:r>
            <a:endParaRPr lang="de-DE" sz="2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 name="Textfeld 1"/>
          <p:cNvSpPr txBox="1"/>
          <p:nvPr/>
        </p:nvSpPr>
        <p:spPr>
          <a:xfrm>
            <a:off x="5174858" y="2996952"/>
            <a:ext cx="3384376" cy="2585323"/>
          </a:xfrm>
          <a:prstGeom prst="rect">
            <a:avLst/>
          </a:prstGeom>
          <a:noFill/>
        </p:spPr>
        <p:txBody>
          <a:bodyPr wrap="square" rtlCol="0">
            <a:spAutoFit/>
          </a:bodyPr>
          <a:lstStyle/>
          <a:p>
            <a:r>
              <a:rPr lang="de-DE" i="1" dirty="0" smtClean="0">
                <a:latin typeface="Calibri" panose="020F0502020204030204" pitchFamily="34" charset="0"/>
                <a:cs typeface="Calibri" panose="020F0502020204030204" pitchFamily="34" charset="0"/>
              </a:rPr>
              <a:t>Fazit: </a:t>
            </a:r>
          </a:p>
          <a:p>
            <a:pPr marL="285750" indent="-285750">
              <a:buFont typeface="Arial" panose="020B0604020202020204" pitchFamily="34" charset="0"/>
              <a:buChar char="•"/>
            </a:pPr>
            <a:r>
              <a:rPr lang="de-DE" i="1" dirty="0" smtClean="0">
                <a:latin typeface="Calibri" panose="020F0502020204030204" pitchFamily="34" charset="0"/>
                <a:cs typeface="Calibri" panose="020F0502020204030204" pitchFamily="34" charset="0"/>
              </a:rPr>
              <a:t>Sehr unterschiedliche Bilder von Jugend</a:t>
            </a:r>
          </a:p>
          <a:p>
            <a:pPr marL="285750" indent="-285750">
              <a:buFont typeface="Arial" panose="020B0604020202020204" pitchFamily="34" charset="0"/>
              <a:buChar char="•"/>
            </a:pPr>
            <a:r>
              <a:rPr lang="de-DE" i="1" dirty="0" smtClean="0">
                <a:latin typeface="Calibri" panose="020F0502020204030204" pitchFamily="34" charset="0"/>
                <a:cs typeface="Calibri" panose="020F0502020204030204" pitchFamily="34" charset="0"/>
              </a:rPr>
              <a:t>Jugend heute nicht mehr als „Schonraum“ zu verstehen, </a:t>
            </a:r>
            <a:r>
              <a:rPr lang="de-DE" i="1" dirty="0" err="1" smtClean="0">
                <a:latin typeface="Calibri" panose="020F0502020204030204" pitchFamily="34" charset="0"/>
                <a:cs typeface="Calibri" panose="020F0502020204030204" pitchFamily="34" charset="0"/>
              </a:rPr>
              <a:t>Transitionsphase</a:t>
            </a:r>
            <a:r>
              <a:rPr lang="de-DE" i="1" dirty="0" smtClean="0">
                <a:latin typeface="Calibri" panose="020F0502020204030204" pitchFamily="34" charset="0"/>
                <a:cs typeface="Calibri" panose="020F0502020204030204" pitchFamily="34" charset="0"/>
              </a:rPr>
              <a:t> mit gesellschaftlichen Erwartungen und individueller Verantwortung</a:t>
            </a:r>
            <a:endParaRPr lang="de-DE"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4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51520" y="2382562"/>
            <a:ext cx="8892480" cy="2774630"/>
          </a:xfrm>
          <a:prstGeom prst="rect">
            <a:avLst/>
          </a:prstGeom>
          <a:solidFill>
            <a:srgbClr val="F2D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251520" y="1628800"/>
            <a:ext cx="3849965" cy="707886"/>
          </a:xfrm>
          <a:prstGeom prst="rect">
            <a:avLst/>
          </a:prstGeom>
          <a:solidFill>
            <a:schemeClr val="bg1"/>
          </a:solidFill>
        </p:spPr>
        <p:txBody>
          <a:bodyPr wrap="none" rtlCol="0">
            <a:spAutoFit/>
          </a:bodyPr>
          <a:lstStyle/>
          <a:p>
            <a:r>
              <a:rPr lang="de-DE" sz="2000" dirty="0" smtClean="0">
                <a:latin typeface="Calibri" panose="020F0502020204030204" pitchFamily="34" charset="0"/>
                <a:cs typeface="Calibri" panose="020F0502020204030204" pitchFamily="34" charset="0"/>
              </a:rPr>
              <a:t>Gesellschaftlich-funktionale </a:t>
            </a:r>
          </a:p>
          <a:p>
            <a:r>
              <a:rPr lang="de-DE" sz="2000" dirty="0">
                <a:latin typeface="Calibri" panose="020F0502020204030204" pitchFamily="34" charset="0"/>
                <a:cs typeface="Calibri" panose="020F0502020204030204" pitchFamily="34" charset="0"/>
              </a:rPr>
              <a:t>Z</a:t>
            </a:r>
            <a:r>
              <a:rPr lang="de-DE" sz="2000" dirty="0" smtClean="0">
                <a:latin typeface="Calibri" panose="020F0502020204030204" pitchFamily="34" charset="0"/>
                <a:cs typeface="Calibri" panose="020F0502020204030204" pitchFamily="34" charset="0"/>
              </a:rPr>
              <a:t>uschreibungen an das Jugendalter</a:t>
            </a:r>
            <a:endParaRPr lang="de-DE" sz="2000" dirty="0">
              <a:latin typeface="Calibri" panose="020F0502020204030204" pitchFamily="34" charset="0"/>
              <a:cs typeface="Calibri" panose="020F0502020204030204" pitchFamily="34" charset="0"/>
            </a:endParaRPr>
          </a:p>
        </p:txBody>
      </p:sp>
      <p:sp>
        <p:nvSpPr>
          <p:cNvPr id="5" name="Textfeld 4"/>
          <p:cNvSpPr txBox="1"/>
          <p:nvPr/>
        </p:nvSpPr>
        <p:spPr>
          <a:xfrm>
            <a:off x="6221736" y="1628800"/>
            <a:ext cx="2724593" cy="707886"/>
          </a:xfrm>
          <a:prstGeom prst="rect">
            <a:avLst/>
          </a:prstGeom>
          <a:solidFill>
            <a:schemeClr val="bg1"/>
          </a:solidFill>
        </p:spPr>
        <p:txBody>
          <a:bodyPr wrap="none" rtlCol="0">
            <a:spAutoFit/>
          </a:bodyPr>
          <a:lstStyle/>
          <a:p>
            <a:pPr algn="ctr"/>
            <a:r>
              <a:rPr lang="de-DE" sz="2000" dirty="0" smtClean="0">
                <a:latin typeface="Calibri" panose="020F0502020204030204" pitchFamily="34" charset="0"/>
                <a:cs typeface="Calibri" panose="020F0502020204030204" pitchFamily="34" charset="0"/>
              </a:rPr>
              <a:t>Kernherausforderungen </a:t>
            </a:r>
            <a:br>
              <a:rPr lang="de-DE" sz="2000" dirty="0" smtClean="0">
                <a:latin typeface="Calibri" panose="020F0502020204030204" pitchFamily="34" charset="0"/>
                <a:cs typeface="Calibri" panose="020F0502020204030204" pitchFamily="34" charset="0"/>
              </a:rPr>
            </a:br>
            <a:r>
              <a:rPr lang="de-DE" sz="2000" dirty="0" smtClean="0">
                <a:latin typeface="Calibri" panose="020F0502020204030204" pitchFamily="34" charset="0"/>
                <a:cs typeface="Calibri" panose="020F0502020204030204" pitchFamily="34" charset="0"/>
              </a:rPr>
              <a:t>des Jugendalters</a:t>
            </a:r>
            <a:endParaRPr lang="de-DE" sz="2000" dirty="0">
              <a:latin typeface="Calibri" panose="020F0502020204030204" pitchFamily="34" charset="0"/>
              <a:cs typeface="Calibri" panose="020F0502020204030204" pitchFamily="34" charset="0"/>
            </a:endParaRPr>
          </a:p>
        </p:txBody>
      </p:sp>
      <p:sp>
        <p:nvSpPr>
          <p:cNvPr id="6" name="Textfeld 5"/>
          <p:cNvSpPr txBox="1"/>
          <p:nvPr/>
        </p:nvSpPr>
        <p:spPr>
          <a:xfrm>
            <a:off x="323528" y="2837696"/>
            <a:ext cx="3068853" cy="1754326"/>
          </a:xfrm>
          <a:prstGeom prst="rect">
            <a:avLst/>
          </a:prstGeom>
          <a:noFill/>
        </p:spPr>
        <p:txBody>
          <a:bodyPr wrap="none" rtlCol="0">
            <a:spAutoFit/>
          </a:bodyPr>
          <a:lstStyle/>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Soziale und berufliche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Handlungsfähigkeit</a:t>
            </a:r>
          </a:p>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Verantwortungsübernahme</a:t>
            </a:r>
          </a:p>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Individuation und soziale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Zugehörigkeit</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
        <p:nvSpPr>
          <p:cNvPr id="7" name="Textfeld 6"/>
          <p:cNvSpPr txBox="1"/>
          <p:nvPr/>
        </p:nvSpPr>
        <p:spPr>
          <a:xfrm>
            <a:off x="6750909" y="3068960"/>
            <a:ext cx="2393091" cy="1200329"/>
          </a:xfrm>
          <a:prstGeom prst="rect">
            <a:avLst/>
          </a:prstGeom>
          <a:noFill/>
        </p:spPr>
        <p:txBody>
          <a:bodyPr wrap="none" rtlCol="0">
            <a:spAutoFit/>
          </a:bodyPr>
          <a:lstStyle/>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Qualifizierung</a:t>
            </a:r>
          </a:p>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Verselbstständigung</a:t>
            </a:r>
          </a:p>
          <a:p>
            <a:pPr marL="285750" indent="-285750">
              <a:buFont typeface="Arial" panose="020B0604020202020204" pitchFamily="34" charset="0"/>
              <a:buChar char="•"/>
            </a:pPr>
            <a:r>
              <a:rPr lang="de-DE" dirty="0" smtClean="0">
                <a:latin typeface="Calibri" panose="020F0502020204030204" pitchFamily="34" charset="0"/>
                <a:cs typeface="Calibri" panose="020F0502020204030204" pitchFamily="34" charset="0"/>
              </a:rPr>
              <a:t>Selbstpositionierung</a:t>
            </a:r>
          </a:p>
          <a:p>
            <a:pPr marL="285750" indent="-285750">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
        <p:nvSpPr>
          <p:cNvPr id="9" name="Ellipse 8"/>
          <p:cNvSpPr/>
          <p:nvPr/>
        </p:nvSpPr>
        <p:spPr>
          <a:xfrm>
            <a:off x="3275856" y="2129810"/>
            <a:ext cx="3465544" cy="3315414"/>
          </a:xfrm>
          <a:prstGeom prst="ellipse">
            <a:avLst/>
          </a:prstGeom>
          <a:solidFill>
            <a:srgbClr val="C1DD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Calibri" panose="020F0502020204030204" pitchFamily="34" charset="0"/>
                <a:cs typeface="Calibri" panose="020F0502020204030204" pitchFamily="34" charset="0"/>
              </a:rPr>
              <a:t>Agieren Jugendlicher</a:t>
            </a:r>
          </a:p>
          <a:p>
            <a:pPr algn="ctr"/>
            <a:endParaRPr lang="de-DE" sz="2000" dirty="0">
              <a:solidFill>
                <a:schemeClr val="tx1"/>
              </a:solidFill>
              <a:latin typeface="Calibri" panose="020F0502020204030204" pitchFamily="34" charset="0"/>
              <a:cs typeface="Calibri" panose="020F0502020204030204" pitchFamily="34" charset="0"/>
            </a:endParaRPr>
          </a:p>
          <a:p>
            <a:pPr algn="ctr"/>
            <a:r>
              <a:rPr lang="de-DE" sz="2000" dirty="0" smtClean="0">
                <a:solidFill>
                  <a:schemeClr val="tx1"/>
                </a:solidFill>
                <a:latin typeface="Calibri" panose="020F0502020204030204" pitchFamily="34" charset="0"/>
                <a:cs typeface="Calibri" panose="020F0502020204030204" pitchFamily="34" charset="0"/>
              </a:rPr>
              <a:t>Lernen</a:t>
            </a:r>
          </a:p>
          <a:p>
            <a:pPr algn="ctr"/>
            <a:r>
              <a:rPr lang="de-DE" sz="2000" dirty="0" smtClean="0">
                <a:solidFill>
                  <a:schemeClr val="tx1"/>
                </a:solidFill>
                <a:latin typeface="Calibri" panose="020F0502020204030204" pitchFamily="34" charset="0"/>
                <a:cs typeface="Calibri" panose="020F0502020204030204" pitchFamily="34" charset="0"/>
              </a:rPr>
              <a:t>entscheiden, verorten, ausbalancieren, experimentieren, ….</a:t>
            </a:r>
            <a:endParaRPr lang="de-DE" sz="2000" dirty="0">
              <a:solidFill>
                <a:schemeClr val="tx1"/>
              </a:solidFill>
              <a:latin typeface="Calibri" panose="020F0502020204030204" pitchFamily="34" charset="0"/>
              <a:cs typeface="Calibri" panose="020F0502020204030204" pitchFamily="34" charset="0"/>
            </a:endParaRPr>
          </a:p>
        </p:txBody>
      </p:sp>
      <p:sp>
        <p:nvSpPr>
          <p:cNvPr id="11" name="Titel 1"/>
          <p:cNvSpPr>
            <a:spLocks noGrp="1"/>
          </p:cNvSpPr>
          <p:nvPr>
            <p:ph type="title"/>
          </p:nvPr>
        </p:nvSpPr>
        <p:spPr>
          <a:xfrm>
            <a:off x="251520" y="260648"/>
            <a:ext cx="8569325" cy="504602"/>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2. </a:t>
            </a:r>
            <a:r>
              <a:rPr lang="de-DE" sz="2000" dirty="0">
                <a:solidFill>
                  <a:schemeClr val="bg1">
                    <a:lumMod val="50000"/>
                  </a:schemeClr>
                </a:solidFill>
                <a:latin typeface="Calibri" panose="020F0502020204030204" pitchFamily="34" charset="0"/>
                <a:cs typeface="Calibri" panose="020F0502020204030204" pitchFamily="34" charset="0"/>
              </a:rPr>
              <a:t>Was ist Jugend?</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4187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5929" y="1556792"/>
            <a:ext cx="8244916" cy="3354765"/>
          </a:xfrm>
          <a:prstGeom prst="rect">
            <a:avLst/>
          </a:prstGeom>
          <a:noFill/>
        </p:spPr>
        <p:txBody>
          <a:bodyPr wrap="square" rtlCol="0">
            <a:spAutoFit/>
          </a:bodyPr>
          <a:lstStyle/>
          <a:p>
            <a:r>
              <a:rPr lang="de-DE" sz="2200" dirty="0" smtClean="0">
                <a:latin typeface="Calibri" panose="020F0502020204030204" pitchFamily="34" charset="0"/>
                <a:cs typeface="Calibri" panose="020F0502020204030204" pitchFamily="34" charset="0"/>
              </a:rPr>
              <a:t>Qualifizierung</a:t>
            </a:r>
            <a:r>
              <a:rPr lang="de-DE" sz="1900" dirty="0" smtClean="0">
                <a:latin typeface="Calibri" panose="020F0502020204030204" pitchFamily="34" charset="0"/>
                <a:cs typeface="Calibri" panose="020F0502020204030204" pitchFamily="34" charset="0"/>
              </a:rPr>
              <a:t> </a:t>
            </a:r>
          </a:p>
          <a:p>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a:t>
            </a:r>
            <a:r>
              <a:rPr lang="de-DE" sz="1900" dirty="0">
                <a:latin typeface="Calibri" panose="020F0502020204030204" pitchFamily="34" charset="0"/>
                <a:cs typeface="Calibri" panose="020F0502020204030204" pitchFamily="34" charset="0"/>
              </a:rPr>
              <a:t>Die Kernherausforderung Qualifizierung verweist darauf, dass Jugend als Lebensalter gesehen wird, in dem die nachfolgende Generation in erster Linie die beruflichen und sozialen Handlungsfähigkeiten erwirbt, um sich selbst und die Gesellschaft reproduzieren zu können. </a:t>
            </a:r>
            <a:endParaRPr lang="de-DE" sz="1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Entsprechende  Qualifizierungsprozesse finden in formalen Bildungsinstitutionen, aber auch in der non-formalen und informellen Bildung statt – von der Familie, über die Schule, den Freundschaftsbeziehung, der Fahrschule, der Berufsausbildung und den Medien – mal stärker fremd- , mal stärker selbstgesteuert.</a:t>
            </a:r>
            <a:endParaRPr lang="de-DE" sz="1900" dirty="0">
              <a:latin typeface="Calibri" panose="020F0502020204030204" pitchFamily="34" charset="0"/>
              <a:cs typeface="Calibri" panose="020F0502020204030204" pitchFamily="34" charset="0"/>
            </a:endParaRPr>
          </a:p>
        </p:txBody>
      </p:sp>
      <p:sp>
        <p:nvSpPr>
          <p:cNvPr id="5" name="Titel 1"/>
          <p:cNvSpPr>
            <a:spLocks noGrp="1"/>
          </p:cNvSpPr>
          <p:nvPr>
            <p:ph type="title"/>
          </p:nvPr>
        </p:nvSpPr>
        <p:spPr>
          <a:xfrm>
            <a:off x="251520" y="260648"/>
            <a:ext cx="8569325" cy="504602"/>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2. </a:t>
            </a:r>
            <a:r>
              <a:rPr lang="de-DE" sz="2000" dirty="0">
                <a:solidFill>
                  <a:schemeClr val="bg1">
                    <a:lumMod val="50000"/>
                  </a:schemeClr>
                </a:solidFill>
                <a:latin typeface="Calibri" panose="020F0502020204030204" pitchFamily="34" charset="0"/>
                <a:cs typeface="Calibri" panose="020F0502020204030204" pitchFamily="34" charset="0"/>
              </a:rPr>
              <a:t>Was ist Jugend?</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4253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13724" y="1052736"/>
            <a:ext cx="8244916" cy="4231928"/>
          </a:xfrm>
          <a:prstGeom prst="rect">
            <a:avLst/>
          </a:prstGeom>
          <a:noFill/>
        </p:spPr>
        <p:txBody>
          <a:bodyPr wrap="square" rtlCol="0">
            <a:spAutoFit/>
          </a:bodyPr>
          <a:lstStyle/>
          <a:p>
            <a:r>
              <a:rPr lang="de-DE" sz="2200" dirty="0" smtClean="0">
                <a:latin typeface="Calibri" panose="020F0502020204030204" pitchFamily="34" charset="0"/>
                <a:cs typeface="Calibri" panose="020F0502020204030204" pitchFamily="34" charset="0"/>
              </a:rPr>
              <a:t>Verselbstständigung</a:t>
            </a:r>
          </a:p>
          <a:p>
            <a:endParaRPr lang="de-DE" sz="1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Zentral in diesem Punkt die </a:t>
            </a:r>
            <a:r>
              <a:rPr lang="de-DE" sz="1900" dirty="0">
                <a:latin typeface="Calibri" panose="020F0502020204030204" pitchFamily="34" charset="0"/>
                <a:cs typeface="Calibri" panose="020F0502020204030204" pitchFamily="34" charset="0"/>
              </a:rPr>
              <a:t>Frage, wie der Übergang ins Erwachsenenalter strukturiert ist und wie </a:t>
            </a:r>
            <a:r>
              <a:rPr lang="de-DE" sz="1900" dirty="0" smtClean="0">
                <a:latin typeface="Calibri" panose="020F0502020204030204" pitchFamily="34" charset="0"/>
                <a:cs typeface="Calibri" panose="020F0502020204030204" pitchFamily="34" charset="0"/>
              </a:rPr>
              <a:t>das </a:t>
            </a:r>
            <a:r>
              <a:rPr lang="de-DE" sz="1900" dirty="0">
                <a:latin typeface="Calibri" panose="020F0502020204030204" pitchFamily="34" charset="0"/>
                <a:cs typeface="Calibri" panose="020F0502020204030204" pitchFamily="34" charset="0"/>
              </a:rPr>
              <a:t>persönliche Leben „unabhängig“ </a:t>
            </a:r>
            <a:r>
              <a:rPr lang="de-DE" sz="1900" dirty="0" smtClean="0">
                <a:latin typeface="Calibri" panose="020F0502020204030204" pitchFamily="34" charset="0"/>
                <a:cs typeface="Calibri" panose="020F0502020204030204" pitchFamily="34" charset="0"/>
              </a:rPr>
              <a:t>gestaltet werden kann.</a:t>
            </a: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Jugendalter nicht begreifen als </a:t>
            </a:r>
            <a:r>
              <a:rPr lang="de-DE" sz="1900" dirty="0">
                <a:latin typeface="Calibri" panose="020F0502020204030204" pitchFamily="34" charset="0"/>
                <a:cs typeface="Calibri" panose="020F0502020204030204" pitchFamily="34" charset="0"/>
              </a:rPr>
              <a:t>ein linearer </a:t>
            </a:r>
            <a:r>
              <a:rPr lang="de-DE" sz="1900" dirty="0" err="1">
                <a:latin typeface="Calibri" panose="020F0502020204030204" pitchFamily="34" charset="0"/>
                <a:cs typeface="Calibri" panose="020F0502020204030204" pitchFamily="34" charset="0"/>
              </a:rPr>
              <a:t>Verselbstständigungsprozess</a:t>
            </a:r>
            <a:r>
              <a:rPr lang="de-DE" sz="1900" dirty="0">
                <a:latin typeface="Calibri" panose="020F0502020204030204" pitchFamily="34" charset="0"/>
                <a:cs typeface="Calibri" panose="020F0502020204030204" pitchFamily="34" charset="0"/>
              </a:rPr>
              <a:t> aus den familialen Beziehungen </a:t>
            </a:r>
            <a:r>
              <a:rPr lang="de-DE" sz="1900" dirty="0" smtClean="0">
                <a:latin typeface="Calibri" panose="020F0502020204030204" pitchFamily="34" charset="0"/>
                <a:cs typeface="Calibri" panose="020F0502020204030204" pitchFamily="34" charset="0"/>
              </a:rPr>
              <a:t>ins Erwachsenenalter</a:t>
            </a:r>
            <a:r>
              <a:rPr lang="de-DE" sz="1900" dirty="0">
                <a:latin typeface="Calibri" panose="020F0502020204030204" pitchFamily="34" charset="0"/>
                <a:cs typeface="Calibri" panose="020F0502020204030204" pitchFamily="34" charset="0"/>
              </a:rPr>
              <a:t>, sondern </a:t>
            </a:r>
            <a:r>
              <a:rPr lang="de-DE" sz="1900" dirty="0" smtClean="0">
                <a:latin typeface="Calibri" panose="020F0502020204030204" pitchFamily="34" charset="0"/>
                <a:cs typeface="Calibri" panose="020F0502020204030204" pitchFamily="34" charset="0"/>
              </a:rPr>
              <a:t>als </a:t>
            </a:r>
            <a:r>
              <a:rPr lang="de-DE" sz="1900" dirty="0">
                <a:latin typeface="Calibri" panose="020F0502020204030204" pitchFamily="34" charset="0"/>
                <a:cs typeface="Calibri" panose="020F0502020204030204" pitchFamily="34" charset="0"/>
              </a:rPr>
              <a:t>ein Konglomerat </a:t>
            </a:r>
            <a:r>
              <a:rPr lang="de-DE" sz="1900" dirty="0" smtClean="0">
                <a:latin typeface="Calibri" panose="020F0502020204030204" pitchFamily="34" charset="0"/>
                <a:cs typeface="Calibri" panose="020F0502020204030204" pitchFamily="34" charset="0"/>
              </a:rPr>
              <a:t>von Übergangskonstellationen </a:t>
            </a:r>
            <a:r>
              <a:rPr lang="de-DE" sz="1900" dirty="0">
                <a:latin typeface="Calibri" panose="020F0502020204030204" pitchFamily="34" charset="0"/>
                <a:cs typeface="Calibri" panose="020F0502020204030204" pitchFamily="34" charset="0"/>
              </a:rPr>
              <a:t>und Relevanzsetzungen mit vielen Gleich- und </a:t>
            </a:r>
            <a:r>
              <a:rPr lang="de-DE" sz="1900" dirty="0" smtClean="0">
                <a:latin typeface="Calibri" panose="020F0502020204030204" pitchFamily="34" charset="0"/>
                <a:cs typeface="Calibri" panose="020F0502020204030204" pitchFamily="34" charset="0"/>
              </a:rPr>
              <a:t>Ungleichzeitigkeiten, </a:t>
            </a:r>
            <a:r>
              <a:rPr lang="de-DE" sz="1900" dirty="0">
                <a:latin typeface="Calibri" panose="020F0502020204030204" pitchFamily="34" charset="0"/>
                <a:cs typeface="Calibri" panose="020F0502020204030204" pitchFamily="34" charset="0"/>
              </a:rPr>
              <a:t>in denen unterschiedliche Sphären des persönlichen Lebens miteinander verknüpft sind. </a:t>
            </a:r>
            <a:endParaRPr lang="de-DE" sz="1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„Der </a:t>
            </a:r>
            <a:r>
              <a:rPr lang="de-DE" sz="1900" dirty="0">
                <a:latin typeface="Calibri" panose="020F0502020204030204" pitchFamily="34" charset="0"/>
                <a:cs typeface="Calibri" panose="020F0502020204030204" pitchFamily="34" charset="0"/>
              </a:rPr>
              <a:t>Auszug aus dem Elternhaus, die Gründung eines eigenen Haushalts oder die eigene Elternschaft – als eher traditionale Aspekte der Verselbstständigung – geben dabei </a:t>
            </a:r>
            <a:r>
              <a:rPr lang="de-DE" sz="1900" dirty="0" smtClean="0">
                <a:latin typeface="Calibri" panose="020F0502020204030204" pitchFamily="34" charset="0"/>
                <a:cs typeface="Calibri" panose="020F0502020204030204" pitchFamily="34" charset="0"/>
              </a:rPr>
              <a:t>heute nur </a:t>
            </a:r>
            <a:r>
              <a:rPr lang="de-DE" sz="1900" dirty="0">
                <a:latin typeface="Calibri" panose="020F0502020204030204" pitchFamily="34" charset="0"/>
                <a:cs typeface="Calibri" panose="020F0502020204030204" pitchFamily="34" charset="0"/>
              </a:rPr>
              <a:t>graduell Auskunft über den Übergang ins </a:t>
            </a:r>
            <a:r>
              <a:rPr lang="de-DE" sz="1900" dirty="0" smtClean="0">
                <a:latin typeface="Calibri" panose="020F0502020204030204" pitchFamily="34" charset="0"/>
                <a:cs typeface="Calibri" panose="020F0502020204030204" pitchFamily="34" charset="0"/>
              </a:rPr>
              <a:t>Erwachsenenalter.“</a:t>
            </a:r>
            <a:endParaRPr lang="de-DE" sz="1900" dirty="0">
              <a:latin typeface="Calibri" panose="020F0502020204030204" pitchFamily="34" charset="0"/>
              <a:cs typeface="Calibri" panose="020F0502020204030204" pitchFamily="34" charset="0"/>
            </a:endParaRPr>
          </a:p>
        </p:txBody>
      </p:sp>
      <p:sp>
        <p:nvSpPr>
          <p:cNvPr id="6" name="Titel 1"/>
          <p:cNvSpPr>
            <a:spLocks noGrp="1"/>
          </p:cNvSpPr>
          <p:nvPr>
            <p:ph type="title"/>
          </p:nvPr>
        </p:nvSpPr>
        <p:spPr>
          <a:xfrm>
            <a:off x="251520" y="260648"/>
            <a:ext cx="8569325" cy="504602"/>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2. </a:t>
            </a:r>
            <a:r>
              <a:rPr lang="de-DE" sz="2000" dirty="0">
                <a:solidFill>
                  <a:schemeClr val="bg1">
                    <a:lumMod val="50000"/>
                  </a:schemeClr>
                </a:solidFill>
                <a:latin typeface="Calibri" panose="020F0502020204030204" pitchFamily="34" charset="0"/>
                <a:cs typeface="Calibri" panose="020F0502020204030204" pitchFamily="34" charset="0"/>
              </a:rPr>
              <a:t>Was ist Jugend?</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76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3724" y="980728"/>
            <a:ext cx="8244916" cy="4770537"/>
          </a:xfrm>
          <a:prstGeom prst="rect">
            <a:avLst/>
          </a:prstGeom>
          <a:noFill/>
        </p:spPr>
        <p:txBody>
          <a:bodyPr wrap="square" rtlCol="0">
            <a:spAutoFit/>
          </a:bodyPr>
          <a:lstStyle/>
          <a:p>
            <a:r>
              <a:rPr lang="de-DE" sz="2200" dirty="0" smtClean="0">
                <a:latin typeface="Calibri" panose="020F0502020204030204" pitchFamily="34" charset="0"/>
                <a:cs typeface="Calibri" panose="020F0502020204030204" pitchFamily="34" charset="0"/>
              </a:rPr>
              <a:t>Selbstpositionierung</a:t>
            </a:r>
            <a:r>
              <a:rPr lang="de-DE" sz="1900" dirty="0" smtClean="0">
                <a:latin typeface="Calibri" panose="020F0502020204030204" pitchFamily="34" charset="0"/>
                <a:cs typeface="Calibri" panose="020F0502020204030204" pitchFamily="34" charset="0"/>
              </a:rPr>
              <a:t> </a:t>
            </a:r>
          </a:p>
          <a:p>
            <a:endParaRPr lang="de-DE"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gemeint als die Vermittlung </a:t>
            </a:r>
            <a:r>
              <a:rPr lang="de-DE" sz="1900" dirty="0">
                <a:latin typeface="Calibri" panose="020F0502020204030204" pitchFamily="34" charset="0"/>
                <a:cs typeface="Calibri" panose="020F0502020204030204" pitchFamily="34" charset="0"/>
              </a:rPr>
              <a:t>von </a:t>
            </a:r>
            <a:r>
              <a:rPr lang="de-DE" sz="1900" dirty="0" smtClean="0">
                <a:latin typeface="Calibri" panose="020F0502020204030204" pitchFamily="34" charset="0"/>
                <a:cs typeface="Calibri" panose="020F0502020204030204" pitchFamily="34" charset="0"/>
              </a:rPr>
              <a:t>„Individuation“ </a:t>
            </a:r>
            <a:r>
              <a:rPr lang="de-DE" sz="1900" dirty="0">
                <a:latin typeface="Calibri" panose="020F0502020204030204" pitchFamily="34" charset="0"/>
                <a:cs typeface="Calibri" panose="020F0502020204030204" pitchFamily="34" charset="0"/>
              </a:rPr>
              <a:t>und sozialen </a:t>
            </a:r>
            <a:r>
              <a:rPr lang="de-DE" sz="1900" dirty="0" smtClean="0">
                <a:latin typeface="Calibri" panose="020F0502020204030204" pitchFamily="34" charset="0"/>
                <a:cs typeface="Calibri" panose="020F0502020204030204" pitchFamily="34" charset="0"/>
              </a:rPr>
              <a:t>Zugehörigkeiten</a:t>
            </a: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Jugendalter als zentrales Feld der </a:t>
            </a:r>
            <a:r>
              <a:rPr lang="de-DE" sz="1900" dirty="0">
                <a:latin typeface="Calibri" panose="020F0502020204030204" pitchFamily="34" charset="0"/>
                <a:cs typeface="Calibri" panose="020F0502020204030204" pitchFamily="34" charset="0"/>
              </a:rPr>
              <a:t>Selbstpositionierung in persönlichen, politischen und sozialen </a:t>
            </a:r>
            <a:r>
              <a:rPr lang="de-DE" sz="1900" dirty="0" smtClean="0">
                <a:latin typeface="Calibri" panose="020F0502020204030204" pitchFamily="34" charset="0"/>
                <a:cs typeface="Calibri" panose="020F0502020204030204" pitchFamily="34" charset="0"/>
              </a:rPr>
              <a:t>Beziehungen. Jugendliche </a:t>
            </a:r>
            <a:r>
              <a:rPr lang="de-DE" sz="1900" dirty="0">
                <a:latin typeface="Calibri" panose="020F0502020204030204" pitchFamily="34" charset="0"/>
                <a:cs typeface="Calibri" panose="020F0502020204030204" pitchFamily="34" charset="0"/>
              </a:rPr>
              <a:t>sind in ihrem persönlichen und politischen Leben gefordert, </a:t>
            </a:r>
            <a:r>
              <a:rPr lang="de-DE" sz="1900" dirty="0" smtClean="0">
                <a:latin typeface="Calibri" panose="020F0502020204030204" pitchFamily="34" charset="0"/>
                <a:cs typeface="Calibri" panose="020F0502020204030204" pitchFamily="34" charset="0"/>
              </a:rPr>
              <a:t>sich selbst </a:t>
            </a:r>
            <a:r>
              <a:rPr lang="de-DE" sz="1900" dirty="0">
                <a:latin typeface="Calibri" panose="020F0502020204030204" pitchFamily="34" charset="0"/>
                <a:cs typeface="Calibri" panose="020F0502020204030204" pitchFamily="34" charset="0"/>
              </a:rPr>
              <a:t>neu in ein Verhältnis zu </a:t>
            </a:r>
            <a:r>
              <a:rPr lang="de-DE" sz="1900" dirty="0" smtClean="0">
                <a:latin typeface="Calibri" panose="020F0502020204030204" pitchFamily="34" charset="0"/>
                <a:cs typeface="Calibri" panose="020F0502020204030204" pitchFamily="34" charset="0"/>
              </a:rPr>
              <a:t>anderen </a:t>
            </a:r>
            <a:r>
              <a:rPr lang="de-DE" sz="1900" dirty="0">
                <a:latin typeface="Calibri" panose="020F0502020204030204" pitchFamily="34" charset="0"/>
                <a:cs typeface="Calibri" panose="020F0502020204030204" pitchFamily="34" charset="0"/>
              </a:rPr>
              <a:t>und Gruppen sowie allgemeinen Positionen zu setzen. </a:t>
            </a:r>
            <a:endParaRPr lang="de-DE" sz="1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Ausgehend von spezifischen </a:t>
            </a:r>
            <a:r>
              <a:rPr lang="de-DE" sz="1900" dirty="0">
                <a:latin typeface="Calibri" panose="020F0502020204030204" pitchFamily="34" charset="0"/>
                <a:cs typeface="Calibri" panose="020F0502020204030204" pitchFamily="34" charset="0"/>
              </a:rPr>
              <a:t>biografische Anfangskonstellationen z. B. </a:t>
            </a:r>
            <a:r>
              <a:rPr lang="de-DE" sz="1900" dirty="0" smtClean="0">
                <a:latin typeface="Calibri" panose="020F0502020204030204" pitchFamily="34" charset="0"/>
                <a:cs typeface="Calibri" panose="020F0502020204030204" pitchFamily="34" charset="0"/>
              </a:rPr>
              <a:t>in Bezug </a:t>
            </a:r>
            <a:r>
              <a:rPr lang="de-DE" sz="1900" dirty="0">
                <a:latin typeface="Calibri" panose="020F0502020204030204" pitchFamily="34" charset="0"/>
                <a:cs typeface="Calibri" panose="020F0502020204030204" pitchFamily="34" charset="0"/>
              </a:rPr>
              <a:t>auf die sexuelle Orientierung, persönliche Beziehungen, politische Teilhabe etc</a:t>
            </a:r>
            <a:r>
              <a:rPr lang="de-DE" sz="1900" dirty="0" smtClean="0">
                <a:latin typeface="Calibri" panose="020F0502020204030204" pitchFamily="34" charset="0"/>
                <a:cs typeface="Calibri" panose="020F0502020204030204" pitchFamily="34" charset="0"/>
              </a:rPr>
              <a:t>., sind die eigenen </a:t>
            </a:r>
            <a:r>
              <a:rPr lang="de-DE" sz="1900" dirty="0">
                <a:latin typeface="Calibri" panose="020F0502020204030204" pitchFamily="34" charset="0"/>
                <a:cs typeface="Calibri" panose="020F0502020204030204" pitchFamily="34" charset="0"/>
              </a:rPr>
              <a:t>Positionierungen im persönlichen Leben mit sozialen Zuordnungen und </a:t>
            </a:r>
            <a:r>
              <a:rPr lang="de-DE" sz="1900" dirty="0" smtClean="0">
                <a:latin typeface="Calibri" panose="020F0502020204030204" pitchFamily="34" charset="0"/>
                <a:cs typeface="Calibri" panose="020F0502020204030204" pitchFamily="34" charset="0"/>
              </a:rPr>
              <a:t>Einsichten in (gesellschaftliche/soziale) Notwendigkeiten auszubalancieren.</a:t>
            </a:r>
          </a:p>
          <a:p>
            <a:pPr marL="285750" indent="-285750">
              <a:buFont typeface="Arial" panose="020B0604020202020204" pitchFamily="34" charset="0"/>
              <a:buChar char="•"/>
            </a:pPr>
            <a:r>
              <a:rPr lang="de-DE" sz="1900" dirty="0" smtClean="0">
                <a:latin typeface="Calibri" panose="020F0502020204030204" pitchFamily="34" charset="0"/>
                <a:cs typeface="Calibri" panose="020F0502020204030204" pitchFamily="34" charset="0"/>
              </a:rPr>
              <a:t>Jugendkulturelle </a:t>
            </a:r>
            <a:r>
              <a:rPr lang="de-DE" sz="1900" dirty="0">
                <a:latin typeface="Calibri" panose="020F0502020204030204" pitchFamily="34" charset="0"/>
                <a:cs typeface="Calibri" panose="020F0502020204030204" pitchFamily="34" charset="0"/>
              </a:rPr>
              <a:t>Ausdrucksformen werden dabei ebenso als eigenständige </a:t>
            </a:r>
            <a:r>
              <a:rPr lang="de-DE" sz="1900" dirty="0" smtClean="0">
                <a:latin typeface="Calibri" panose="020F0502020204030204" pitchFamily="34" charset="0"/>
                <a:cs typeface="Calibri" panose="020F0502020204030204" pitchFamily="34" charset="0"/>
              </a:rPr>
              <a:t>Selbstpositionierungen gesehen wie </a:t>
            </a:r>
            <a:r>
              <a:rPr lang="de-DE" sz="1900" dirty="0">
                <a:latin typeface="Calibri" panose="020F0502020204030204" pitchFamily="34" charset="0"/>
                <a:cs typeface="Calibri" panose="020F0502020204030204" pitchFamily="34" charset="0"/>
              </a:rPr>
              <a:t>Zusammenhänge des Ehrenamts oder der politischen Teilhabe. </a:t>
            </a:r>
            <a:endParaRPr lang="de-DE" sz="1900" dirty="0" smtClean="0">
              <a:latin typeface="Calibri" panose="020F0502020204030204" pitchFamily="34" charset="0"/>
              <a:cs typeface="Calibri" panose="020F0502020204030204" pitchFamily="34" charset="0"/>
            </a:endParaRPr>
          </a:p>
          <a:p>
            <a:endParaRPr lang="de-DE" sz="1900" dirty="0">
              <a:latin typeface="Calibri" panose="020F0502020204030204" pitchFamily="34" charset="0"/>
              <a:cs typeface="Calibri" panose="020F0502020204030204" pitchFamily="34" charset="0"/>
            </a:endParaRPr>
          </a:p>
        </p:txBody>
      </p:sp>
      <p:sp>
        <p:nvSpPr>
          <p:cNvPr id="5" name="Titel 1"/>
          <p:cNvSpPr>
            <a:spLocks noGrp="1"/>
          </p:cNvSpPr>
          <p:nvPr>
            <p:ph type="title"/>
          </p:nvPr>
        </p:nvSpPr>
        <p:spPr>
          <a:xfrm>
            <a:off x="251520" y="260648"/>
            <a:ext cx="8569325" cy="504602"/>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2. </a:t>
            </a:r>
            <a:r>
              <a:rPr lang="de-DE" sz="2000" dirty="0">
                <a:solidFill>
                  <a:schemeClr val="bg1">
                    <a:lumMod val="50000"/>
                  </a:schemeClr>
                </a:solidFill>
                <a:latin typeface="Calibri" panose="020F0502020204030204" pitchFamily="34" charset="0"/>
                <a:cs typeface="Calibri" panose="020F0502020204030204" pitchFamily="34" charset="0"/>
              </a:rPr>
              <a:t>Was ist Jugend?</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41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251520" y="350687"/>
            <a:ext cx="8569325" cy="1134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kern="0" dirty="0" smtClean="0">
                <a:latin typeface="Calibri" panose="020F0502020204030204" pitchFamily="34" charset="0"/>
                <a:cs typeface="Calibri" panose="020F0502020204030204" pitchFamily="34" charset="0"/>
              </a:rPr>
              <a:t>Verschwinden der „Jugend“ (?)</a:t>
            </a:r>
            <a:endParaRPr lang="de-DE" sz="2200" kern="0" dirty="0">
              <a:latin typeface="Calibri" panose="020F0502020204030204" pitchFamily="34" charset="0"/>
              <a:cs typeface="Calibri" panose="020F0502020204030204" pitchFamily="34" charset="0"/>
            </a:endParaRPr>
          </a:p>
        </p:txBody>
      </p:sp>
      <p:sp>
        <p:nvSpPr>
          <p:cNvPr id="6" name="Titel 1"/>
          <p:cNvSpPr>
            <a:spLocks noGrp="1"/>
          </p:cNvSpPr>
          <p:nvPr>
            <p:ph type="title"/>
          </p:nvPr>
        </p:nvSpPr>
        <p:spPr>
          <a:xfrm>
            <a:off x="251520" y="260648"/>
            <a:ext cx="8569325" cy="504602"/>
          </a:xfrm>
        </p:spPr>
        <p:txBody>
          <a:bodyPr/>
          <a:lstStyle/>
          <a:p>
            <a:pPr marL="0" indent="0" algn="ctr"/>
            <a:r>
              <a:rPr lang="de-DE" sz="2000" dirty="0">
                <a:solidFill>
                  <a:schemeClr val="bg1">
                    <a:lumMod val="50000"/>
                  </a:schemeClr>
                </a:solidFill>
                <a:latin typeface="Calibri" panose="020F0502020204030204" pitchFamily="34" charset="0"/>
                <a:cs typeface="Calibri" panose="020F0502020204030204" pitchFamily="34" charset="0"/>
              </a:rPr>
              <a:t>2</a:t>
            </a:r>
            <a:r>
              <a:rPr lang="de-DE" sz="2000" dirty="0" smtClean="0">
                <a:solidFill>
                  <a:schemeClr val="bg1">
                    <a:lumMod val="50000"/>
                  </a:schemeClr>
                </a:solidFill>
                <a:latin typeface="Calibri" panose="020F0502020204030204" pitchFamily="34" charset="0"/>
                <a:cs typeface="Calibri" panose="020F0502020204030204" pitchFamily="34" charset="0"/>
              </a:rPr>
              <a:t>. </a:t>
            </a:r>
            <a:r>
              <a:rPr lang="de-DE" sz="2000" dirty="0">
                <a:solidFill>
                  <a:schemeClr val="bg1">
                    <a:lumMod val="50000"/>
                  </a:schemeClr>
                </a:solidFill>
                <a:latin typeface="Calibri" panose="020F0502020204030204" pitchFamily="34" charset="0"/>
                <a:cs typeface="Calibri" panose="020F0502020204030204" pitchFamily="34" charset="0"/>
              </a:rPr>
              <a:t>Was ist Jugend?</a:t>
            </a:r>
            <a:endParaRPr lang="de-DE" sz="2000" dirty="0">
              <a:latin typeface="Calibri" panose="020F0502020204030204" pitchFamily="34" charset="0"/>
              <a:cs typeface="Calibri" panose="020F0502020204030204" pitchFamily="34" charset="0"/>
            </a:endParaRPr>
          </a:p>
        </p:txBody>
      </p:sp>
      <p:sp>
        <p:nvSpPr>
          <p:cNvPr id="2" name="Textfeld 1"/>
          <p:cNvSpPr txBox="1"/>
          <p:nvPr/>
        </p:nvSpPr>
        <p:spPr>
          <a:xfrm>
            <a:off x="275804" y="6438230"/>
            <a:ext cx="4810869" cy="307777"/>
          </a:xfrm>
          <a:prstGeom prst="rect">
            <a:avLst/>
          </a:prstGeom>
          <a:noFill/>
        </p:spPr>
        <p:txBody>
          <a:bodyPr wrap="none" rtlCol="0">
            <a:spAutoFit/>
          </a:bodyPr>
          <a:lstStyle/>
          <a:p>
            <a:r>
              <a:rPr lang="de-DE" sz="1400" i="1" dirty="0" smtClean="0">
                <a:latin typeface="Calibri" panose="020F0502020204030204" pitchFamily="34" charset="0"/>
                <a:cs typeface="Calibri" panose="020F0502020204030204" pitchFamily="34" charset="0"/>
              </a:rPr>
              <a:t>Quelle: Daten und Prognose des Statistischen Bundesamts 2014</a:t>
            </a:r>
            <a:endParaRPr lang="de-DE" sz="1400" i="1" dirty="0">
              <a:latin typeface="Calibri" panose="020F0502020204030204" pitchFamily="34" charset="0"/>
              <a:cs typeface="Calibri" panose="020F0502020204030204" pitchFamily="34" charset="0"/>
            </a:endParaRPr>
          </a:p>
        </p:txBody>
      </p:sp>
      <p:graphicFrame>
        <p:nvGraphicFramePr>
          <p:cNvPr id="5" name="Tabelle 4"/>
          <p:cNvGraphicFramePr>
            <a:graphicFrameLocks noGrp="1"/>
          </p:cNvGraphicFramePr>
          <p:nvPr>
            <p:extLst/>
          </p:nvPr>
        </p:nvGraphicFramePr>
        <p:xfrm>
          <a:off x="899590" y="1196752"/>
          <a:ext cx="7128796" cy="5059305"/>
        </p:xfrm>
        <a:graphic>
          <a:graphicData uri="http://schemas.openxmlformats.org/drawingml/2006/table">
            <a:tbl>
              <a:tblPr>
                <a:tableStyleId>{5C22544A-7EE6-4342-B048-85BDC9FD1C3A}</a:tableStyleId>
              </a:tblPr>
              <a:tblGrid>
                <a:gridCol w="1782199">
                  <a:extLst>
                    <a:ext uri="{9D8B030D-6E8A-4147-A177-3AD203B41FA5}">
                      <a16:colId xmlns:a16="http://schemas.microsoft.com/office/drawing/2014/main" xmlns="" val="166701792"/>
                    </a:ext>
                  </a:extLst>
                </a:gridCol>
                <a:gridCol w="1782199">
                  <a:extLst>
                    <a:ext uri="{9D8B030D-6E8A-4147-A177-3AD203B41FA5}">
                      <a16:colId xmlns:a16="http://schemas.microsoft.com/office/drawing/2014/main" xmlns="" val="475302622"/>
                    </a:ext>
                  </a:extLst>
                </a:gridCol>
                <a:gridCol w="1782199">
                  <a:extLst>
                    <a:ext uri="{9D8B030D-6E8A-4147-A177-3AD203B41FA5}">
                      <a16:colId xmlns:a16="http://schemas.microsoft.com/office/drawing/2014/main" xmlns="" val="1546629223"/>
                    </a:ext>
                  </a:extLst>
                </a:gridCol>
                <a:gridCol w="1782199">
                  <a:extLst>
                    <a:ext uri="{9D8B030D-6E8A-4147-A177-3AD203B41FA5}">
                      <a16:colId xmlns:a16="http://schemas.microsoft.com/office/drawing/2014/main" xmlns="" val="2547726507"/>
                    </a:ext>
                  </a:extLst>
                </a:gridCol>
              </a:tblGrid>
              <a:tr h="707530">
                <a:tc>
                  <a:txBody>
                    <a:bodyPr/>
                    <a:lstStyle/>
                    <a:p>
                      <a:pPr algn="ctr" fontAlgn="b"/>
                      <a:r>
                        <a:rPr lang="de-DE" sz="1800" u="none" strike="noStrike" dirty="0">
                          <a:effectLst/>
                          <a:latin typeface="Calibri" panose="020F0502020204030204" pitchFamily="34" charset="0"/>
                          <a:cs typeface="Calibri" panose="020F0502020204030204" pitchFamily="34" charset="0"/>
                        </a:rPr>
                        <a:t>Jeweils am 31.12.</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b"/>
                </a:tc>
                <a:tc>
                  <a:txBody>
                    <a:bodyPr/>
                    <a:lstStyle/>
                    <a:p>
                      <a:pPr algn="ctr" fontAlgn="b"/>
                      <a:r>
                        <a:rPr lang="de-DE" sz="1800" u="none" strike="noStrike" dirty="0" smtClean="0">
                          <a:effectLst/>
                          <a:latin typeface="Calibri" panose="020F0502020204030204" pitchFamily="34" charset="0"/>
                          <a:cs typeface="Calibri" panose="020F0502020204030204" pitchFamily="34" charset="0"/>
                        </a:rPr>
                        <a:t>Bevölkerung  </a:t>
                      </a:r>
                      <a:br>
                        <a:rPr lang="de-DE" sz="1800" u="none" strike="noStrike" dirty="0" smtClean="0">
                          <a:effectLst/>
                          <a:latin typeface="Calibri" panose="020F0502020204030204" pitchFamily="34" charset="0"/>
                          <a:cs typeface="Calibri" panose="020F0502020204030204" pitchFamily="34" charset="0"/>
                        </a:rPr>
                      </a:br>
                      <a:r>
                        <a:rPr lang="de-DE" sz="1800" u="none" strike="noStrike" dirty="0" smtClean="0">
                          <a:effectLst/>
                          <a:latin typeface="Calibri" panose="020F0502020204030204" pitchFamily="34" charset="0"/>
                          <a:cs typeface="Calibri" panose="020F0502020204030204" pitchFamily="34" charset="0"/>
                        </a:rPr>
                        <a:t>insg</a:t>
                      </a:r>
                      <a:r>
                        <a:rPr lang="de-DE" sz="1800" u="none" strike="noStrike" dirty="0">
                          <a:effectLst/>
                          <a:latin typeface="Calibri" panose="020F0502020204030204" pitchFamily="34" charset="0"/>
                          <a:cs typeface="Calibri" panose="020F0502020204030204" pitchFamily="34" charset="0"/>
                        </a:rPr>
                        <a:t>.</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b"/>
                </a:tc>
                <a:tc>
                  <a:txBody>
                    <a:bodyPr/>
                    <a:lstStyle/>
                    <a:p>
                      <a:pPr algn="ctr" fontAlgn="b"/>
                      <a:r>
                        <a:rPr lang="de-DE" sz="1800" u="none" strike="noStrike" dirty="0" err="1" smtClean="0">
                          <a:effectLst/>
                          <a:latin typeface="Calibri" panose="020F0502020204030204" pitchFamily="34" charset="0"/>
                          <a:cs typeface="Calibri" panose="020F0502020204030204" pitchFamily="34" charset="0"/>
                        </a:rPr>
                        <a:t>Bevölk</a:t>
                      </a:r>
                      <a:r>
                        <a:rPr lang="de-DE" sz="1800" u="none" strike="noStrike" dirty="0" smtClean="0">
                          <a:effectLst/>
                          <a:latin typeface="Calibri" panose="020F0502020204030204" pitchFamily="34" charset="0"/>
                          <a:cs typeface="Calibri" panose="020F0502020204030204" pitchFamily="34" charset="0"/>
                        </a:rPr>
                        <a:t>. 15 </a:t>
                      </a:r>
                      <a:r>
                        <a:rPr lang="de-DE" sz="1800" u="none" strike="noStrike" dirty="0">
                          <a:effectLst/>
                          <a:latin typeface="Calibri" panose="020F0502020204030204" pitchFamily="34" charset="0"/>
                          <a:cs typeface="Calibri" panose="020F0502020204030204" pitchFamily="34" charset="0"/>
                        </a:rPr>
                        <a:t>bis unter 25 Jahre</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b"/>
                </a:tc>
                <a:tc>
                  <a:txBody>
                    <a:bodyPr/>
                    <a:lstStyle/>
                    <a:p>
                      <a:pPr algn="ctr" fontAlgn="b"/>
                      <a:r>
                        <a:rPr lang="de-DE" sz="1800" u="none" strike="noStrike" dirty="0">
                          <a:effectLst/>
                          <a:latin typeface="Calibri" panose="020F0502020204030204" pitchFamily="34" charset="0"/>
                          <a:cs typeface="Calibri" panose="020F0502020204030204" pitchFamily="34" charset="0"/>
                        </a:rPr>
                        <a:t>Anteil </a:t>
                      </a:r>
                      <a:r>
                        <a:rPr lang="de-DE" sz="1800" u="none" strike="noStrike" dirty="0" smtClean="0">
                          <a:effectLst/>
                          <a:latin typeface="Calibri" panose="020F0502020204030204" pitchFamily="34" charset="0"/>
                          <a:cs typeface="Calibri" panose="020F0502020204030204" pitchFamily="34" charset="0"/>
                        </a:rPr>
                        <a:t>15-25 Jahre an </a:t>
                      </a:r>
                      <a:r>
                        <a:rPr lang="de-DE" sz="1800" u="none" strike="noStrike" dirty="0">
                          <a:effectLst/>
                          <a:latin typeface="Calibri" panose="020F0502020204030204" pitchFamily="34" charset="0"/>
                          <a:cs typeface="Calibri" panose="020F0502020204030204" pitchFamily="34" charset="0"/>
                        </a:rPr>
                        <a:t>Bevölkerung</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b"/>
                </a:tc>
                <a:extLst>
                  <a:ext uri="{0D108BD9-81ED-4DB2-BD59-A6C34878D82A}">
                    <a16:rowId xmlns:a16="http://schemas.microsoft.com/office/drawing/2014/main" xmlns="" val="3073864677"/>
                  </a:ext>
                </a:extLst>
              </a:tr>
              <a:tr h="372590">
                <a:tc gridSpan="4">
                  <a:txBody>
                    <a:bodyPr/>
                    <a:lstStyle/>
                    <a:p>
                      <a:pPr algn="ctr" rtl="0" fontAlgn="ctr"/>
                      <a:r>
                        <a:rPr lang="de-DE" sz="1800" i="1" u="none" strike="noStrike" dirty="0">
                          <a:effectLst/>
                          <a:latin typeface="Calibri" panose="020F0502020204030204" pitchFamily="34" charset="0"/>
                          <a:cs typeface="Calibri" panose="020F0502020204030204" pitchFamily="34" charset="0"/>
                        </a:rPr>
                        <a:t>Westdeutschland</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386688160"/>
                  </a:ext>
                </a:extLst>
              </a:tr>
              <a:tr h="319709">
                <a:tc>
                  <a:txBody>
                    <a:bodyPr/>
                    <a:lstStyle/>
                    <a:p>
                      <a:pPr algn="ctr" rtl="0" fontAlgn="ctr"/>
                      <a:r>
                        <a:rPr lang="de-DE" sz="1800" u="none" strike="noStrike" dirty="0">
                          <a:effectLst/>
                          <a:latin typeface="Calibri" panose="020F0502020204030204" pitchFamily="34" charset="0"/>
                          <a:cs typeface="Calibri" panose="020F0502020204030204" pitchFamily="34" charset="0"/>
                        </a:rPr>
                        <a:t>1957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51.836</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8.475</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16%</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630128024"/>
                  </a:ext>
                </a:extLst>
              </a:tr>
              <a:tr h="368695">
                <a:tc>
                  <a:txBody>
                    <a:bodyPr/>
                    <a:lstStyle/>
                    <a:p>
                      <a:pPr algn="ctr" rtl="0" fontAlgn="ctr"/>
                      <a:r>
                        <a:rPr lang="de-DE" sz="1800" u="none" strike="noStrike" dirty="0">
                          <a:effectLst/>
                          <a:latin typeface="Calibri" panose="020F0502020204030204" pitchFamily="34" charset="0"/>
                          <a:cs typeface="Calibri" panose="020F0502020204030204" pitchFamily="34" charset="0"/>
                        </a:rPr>
                        <a:t>1977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61.353</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9.161</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15%</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2141639551"/>
                  </a:ext>
                </a:extLst>
              </a:tr>
              <a:tr h="298858">
                <a:tc>
                  <a:txBody>
                    <a:bodyPr/>
                    <a:lstStyle/>
                    <a:p>
                      <a:pPr algn="ctr" rtl="0" fontAlgn="ctr"/>
                      <a:r>
                        <a:rPr lang="de-DE" sz="1800" u="none" strike="noStrike" dirty="0">
                          <a:effectLst/>
                          <a:latin typeface="Calibri" panose="020F0502020204030204" pitchFamily="34" charset="0"/>
                          <a:cs typeface="Calibri" panose="020F0502020204030204" pitchFamily="34" charset="0"/>
                        </a:rPr>
                        <a:t>1997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66.688</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7.106</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11%</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3579289746"/>
                  </a:ext>
                </a:extLst>
              </a:tr>
              <a:tr h="308882">
                <a:tc gridSpan="4">
                  <a:txBody>
                    <a:bodyPr/>
                    <a:lstStyle/>
                    <a:p>
                      <a:pPr algn="ctr" rtl="0" fontAlgn="ctr"/>
                      <a:r>
                        <a:rPr lang="de-DE" sz="1800" i="1" u="none" strike="noStrike" dirty="0">
                          <a:effectLst/>
                          <a:latin typeface="Calibri" panose="020F0502020204030204" pitchFamily="34" charset="0"/>
                          <a:cs typeface="Calibri" panose="020F0502020204030204" pitchFamily="34" charset="0"/>
                        </a:rPr>
                        <a:t>Ostdeutschland</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433145784"/>
                  </a:ext>
                </a:extLst>
              </a:tr>
              <a:tr h="291781">
                <a:tc>
                  <a:txBody>
                    <a:bodyPr/>
                    <a:lstStyle/>
                    <a:p>
                      <a:pPr algn="ctr" rtl="0" fontAlgn="ctr"/>
                      <a:r>
                        <a:rPr lang="de-DE" sz="1800" u="none" strike="noStrike" dirty="0">
                          <a:effectLst/>
                          <a:latin typeface="Calibri" panose="020F0502020204030204" pitchFamily="34" charset="0"/>
                          <a:cs typeface="Calibri" panose="020F0502020204030204" pitchFamily="34" charset="0"/>
                        </a:rPr>
                        <a:t>1957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17.411</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2.773</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a:effectLst/>
                          <a:latin typeface="Calibri" panose="020F0502020204030204" pitchFamily="34" charset="0"/>
                          <a:cs typeface="Calibri" panose="020F0502020204030204" pitchFamily="34" charset="0"/>
                        </a:rPr>
                        <a:t>16%</a:t>
                      </a:r>
                      <a:endParaRPr lang="de-DE" sz="1800" b="1" i="0" u="none" strike="noStrike">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451337095"/>
                  </a:ext>
                </a:extLst>
              </a:tr>
              <a:tr h="291781">
                <a:tc>
                  <a:txBody>
                    <a:bodyPr/>
                    <a:lstStyle/>
                    <a:p>
                      <a:pPr algn="ctr" rtl="0" fontAlgn="ctr"/>
                      <a:r>
                        <a:rPr lang="de-DE" sz="1800" u="none" strike="noStrike" dirty="0">
                          <a:effectLst/>
                          <a:latin typeface="Calibri" panose="020F0502020204030204" pitchFamily="34" charset="0"/>
                          <a:cs typeface="Calibri" panose="020F0502020204030204" pitchFamily="34" charset="0"/>
                        </a:rPr>
                        <a:t>1977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16.758</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2.700</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16%</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447993765"/>
                  </a:ext>
                </a:extLst>
              </a:tr>
              <a:tr h="291781">
                <a:tc>
                  <a:txBody>
                    <a:bodyPr/>
                    <a:lstStyle/>
                    <a:p>
                      <a:pPr algn="ctr" rtl="0" fontAlgn="ctr"/>
                      <a:r>
                        <a:rPr lang="de-DE" sz="1800" u="none" strike="noStrike" dirty="0">
                          <a:effectLst/>
                          <a:latin typeface="Calibri" panose="020F0502020204030204" pitchFamily="34" charset="0"/>
                          <a:cs typeface="Calibri" panose="020F0502020204030204" pitchFamily="34" charset="0"/>
                        </a:rPr>
                        <a:t>1997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15.369</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1.919</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12%</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925564336"/>
                  </a:ext>
                </a:extLst>
              </a:tr>
              <a:tr h="348793">
                <a:tc gridSpan="4">
                  <a:txBody>
                    <a:bodyPr/>
                    <a:lstStyle/>
                    <a:p>
                      <a:pPr algn="ctr" rtl="0" fontAlgn="ctr"/>
                      <a:r>
                        <a:rPr lang="de-DE" sz="1800" i="1" u="none" strike="noStrike" dirty="0" smtClean="0">
                          <a:effectLst/>
                          <a:latin typeface="Calibri" panose="020F0502020204030204" pitchFamily="34" charset="0"/>
                          <a:cs typeface="Calibri" panose="020F0502020204030204" pitchFamily="34" charset="0"/>
                        </a:rPr>
                        <a:t>Deutschland</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671614066"/>
                  </a:ext>
                </a:extLst>
              </a:tr>
              <a:tr h="291781">
                <a:tc>
                  <a:txBody>
                    <a:bodyPr/>
                    <a:lstStyle/>
                    <a:p>
                      <a:pPr algn="ctr" rtl="0" fontAlgn="ctr"/>
                      <a:r>
                        <a:rPr lang="de-DE" sz="1800" u="none" strike="noStrike" dirty="0">
                          <a:effectLst/>
                          <a:latin typeface="Calibri" panose="020F0502020204030204" pitchFamily="34" charset="0"/>
                          <a:cs typeface="Calibri" panose="020F0502020204030204" pitchFamily="34" charset="0"/>
                        </a:rPr>
                        <a:t>1997</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82.057</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9.026</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a:effectLst/>
                          <a:latin typeface="Calibri" panose="020F0502020204030204" pitchFamily="34" charset="0"/>
                          <a:cs typeface="Calibri" panose="020F0502020204030204" pitchFamily="34" charset="0"/>
                        </a:rPr>
                        <a:t>11%</a:t>
                      </a:r>
                      <a:endParaRPr lang="de-DE" sz="1800" b="1" i="0" u="none" strike="noStrike">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889895179"/>
                  </a:ext>
                </a:extLst>
              </a:tr>
              <a:tr h="291781">
                <a:tc>
                  <a:txBody>
                    <a:bodyPr/>
                    <a:lstStyle/>
                    <a:p>
                      <a:pPr algn="ctr" rtl="0" fontAlgn="ctr"/>
                      <a:r>
                        <a:rPr lang="de-DE" sz="1800" u="none" strike="noStrike" dirty="0">
                          <a:effectLst/>
                          <a:latin typeface="Calibri" panose="020F0502020204030204" pitchFamily="34" charset="0"/>
                          <a:cs typeface="Calibri" panose="020F0502020204030204" pitchFamily="34" charset="0"/>
                        </a:rPr>
                        <a:t>2014</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u="none" strike="noStrike" dirty="0">
                          <a:effectLst/>
                          <a:latin typeface="Calibri" panose="020F0502020204030204" pitchFamily="34" charset="0"/>
                          <a:cs typeface="Calibri" panose="020F0502020204030204" pitchFamily="34" charset="0"/>
                        </a:rPr>
                        <a:t>81.198</a:t>
                      </a:r>
                      <a:endParaRPr lang="de-DE" sz="1800" b="0"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dirty="0">
                          <a:effectLst/>
                          <a:latin typeface="Calibri" panose="020F0502020204030204" pitchFamily="34" charset="0"/>
                          <a:cs typeface="Calibri" panose="020F0502020204030204" pitchFamily="34" charset="0"/>
                        </a:rPr>
                        <a:t>8.648</a:t>
                      </a:r>
                      <a:endParaRPr lang="de-DE" sz="1800" b="1" i="0"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u="none" strike="noStrike">
                          <a:effectLst/>
                          <a:latin typeface="Calibri" panose="020F0502020204030204" pitchFamily="34" charset="0"/>
                          <a:cs typeface="Calibri" panose="020F0502020204030204" pitchFamily="34" charset="0"/>
                        </a:rPr>
                        <a:t>11%</a:t>
                      </a:r>
                      <a:endParaRPr lang="de-DE" sz="1800" b="1" i="0" u="none" strike="noStrike">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29535841"/>
                  </a:ext>
                </a:extLst>
              </a:tr>
              <a:tr h="291781">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2020 P</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81.686</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dirty="0">
                          <a:effectLst/>
                          <a:latin typeface="Calibri" panose="020F0502020204030204" pitchFamily="34" charset="0"/>
                          <a:cs typeface="Calibri" panose="020F0502020204030204" pitchFamily="34" charset="0"/>
                        </a:rPr>
                        <a:t>8.078</a:t>
                      </a:r>
                      <a:endParaRPr lang="de-DE" sz="1800" b="1"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a:effectLst/>
                          <a:latin typeface="Calibri" panose="020F0502020204030204" pitchFamily="34" charset="0"/>
                          <a:cs typeface="Calibri" panose="020F0502020204030204" pitchFamily="34" charset="0"/>
                        </a:rPr>
                        <a:t>10%</a:t>
                      </a:r>
                      <a:endParaRPr lang="de-DE" sz="1800" b="1" i="1" u="none" strike="noStrike">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2599987522"/>
                  </a:ext>
                </a:extLst>
              </a:tr>
              <a:tr h="291781">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2025 P</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81.821</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dirty="0">
                          <a:effectLst/>
                          <a:latin typeface="Calibri" panose="020F0502020204030204" pitchFamily="34" charset="0"/>
                          <a:cs typeface="Calibri" panose="020F0502020204030204" pitchFamily="34" charset="0"/>
                        </a:rPr>
                        <a:t>7.659</a:t>
                      </a:r>
                      <a:endParaRPr lang="de-DE" sz="1800" b="1"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dirty="0">
                          <a:effectLst/>
                          <a:latin typeface="Calibri" panose="020F0502020204030204" pitchFamily="34" charset="0"/>
                          <a:cs typeface="Calibri" panose="020F0502020204030204" pitchFamily="34" charset="0"/>
                        </a:rPr>
                        <a:t>9%</a:t>
                      </a:r>
                      <a:endParaRPr lang="de-DE" sz="1800" b="1"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247653342"/>
                  </a:ext>
                </a:extLst>
              </a:tr>
              <a:tr h="291781">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2030 P</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i="1" u="none" strike="noStrike" dirty="0">
                          <a:effectLst/>
                          <a:latin typeface="Calibri" panose="020F0502020204030204" pitchFamily="34" charset="0"/>
                          <a:cs typeface="Calibri" panose="020F0502020204030204" pitchFamily="34" charset="0"/>
                        </a:rPr>
                        <a:t>81.698</a:t>
                      </a:r>
                      <a:endParaRPr lang="de-DE" sz="1800" b="0"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dirty="0">
                          <a:effectLst/>
                          <a:latin typeface="Calibri" panose="020F0502020204030204" pitchFamily="34" charset="0"/>
                          <a:cs typeface="Calibri" panose="020F0502020204030204" pitchFamily="34" charset="0"/>
                        </a:rPr>
                        <a:t>7.630</a:t>
                      </a:r>
                      <a:endParaRPr lang="de-DE" sz="1800" b="1"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tc>
                  <a:txBody>
                    <a:bodyPr/>
                    <a:lstStyle/>
                    <a:p>
                      <a:pPr algn="ctr" rtl="0" fontAlgn="ctr"/>
                      <a:r>
                        <a:rPr lang="de-DE" sz="1800" b="1" i="1" u="none" strike="noStrike" dirty="0">
                          <a:effectLst/>
                          <a:latin typeface="Calibri" panose="020F0502020204030204" pitchFamily="34" charset="0"/>
                          <a:cs typeface="Calibri" panose="020F0502020204030204" pitchFamily="34" charset="0"/>
                        </a:rPr>
                        <a:t>9%</a:t>
                      </a:r>
                      <a:endParaRPr lang="de-DE" sz="1800" b="1" i="1" u="none" strike="noStrike" dirty="0">
                        <a:solidFill>
                          <a:srgbClr val="000000"/>
                        </a:solidFill>
                        <a:effectLst/>
                        <a:latin typeface="Calibri" panose="020F0502020204030204" pitchFamily="34" charset="0"/>
                        <a:cs typeface="Calibri" panose="020F0502020204030204" pitchFamily="34" charset="0"/>
                      </a:endParaRPr>
                    </a:p>
                  </a:txBody>
                  <a:tcPr marL="5504" marR="5504" marT="5504" marB="0" anchor="ctr"/>
                </a:tc>
                <a:extLst>
                  <a:ext uri="{0D108BD9-81ED-4DB2-BD59-A6C34878D82A}">
                    <a16:rowId xmlns:a16="http://schemas.microsoft.com/office/drawing/2014/main" xmlns="" val="1689542181"/>
                  </a:ext>
                </a:extLst>
              </a:tr>
            </a:tbl>
          </a:graphicData>
        </a:graphic>
      </p:graphicFrame>
      <p:grpSp>
        <p:nvGrpSpPr>
          <p:cNvPr id="8" name="Gruppieren 7"/>
          <p:cNvGrpSpPr/>
          <p:nvPr/>
        </p:nvGrpSpPr>
        <p:grpSpPr>
          <a:xfrm>
            <a:off x="6660232" y="2636912"/>
            <a:ext cx="792088" cy="1872208"/>
            <a:chOff x="6660232" y="2636912"/>
            <a:chExt cx="792088" cy="1872208"/>
          </a:xfrm>
        </p:grpSpPr>
        <p:sp>
          <p:nvSpPr>
            <p:cNvPr id="3" name="Rechteck 2"/>
            <p:cNvSpPr/>
            <p:nvPr/>
          </p:nvSpPr>
          <p:spPr>
            <a:xfrm>
              <a:off x="6688295" y="2636912"/>
              <a:ext cx="764025" cy="648072"/>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660232" y="3861048"/>
              <a:ext cx="792088" cy="648072"/>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10784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093917"/>
            <a:ext cx="8569325" cy="504602"/>
          </a:xfrm>
        </p:spPr>
        <p:txBody>
          <a:bodyPr/>
          <a:lstStyle/>
          <a:p>
            <a:r>
              <a:rPr lang="de-DE" sz="2000" dirty="0" smtClean="0">
                <a:solidFill>
                  <a:schemeClr val="bg1">
                    <a:lumMod val="50000"/>
                  </a:schemeClr>
                </a:solidFill>
                <a:latin typeface="Calibri" panose="020F0502020204030204" pitchFamily="34" charset="0"/>
                <a:cs typeface="Calibri" panose="020F0502020204030204" pitchFamily="34" charset="0"/>
              </a:rPr>
              <a:t>Entwicklung der Verteilung auf Schulformen 1955-2013 (in %, vor 1995 nur Bundesgebiet West) </a:t>
            </a:r>
            <a:endParaRPr lang="de-DE" sz="2000" dirty="0">
              <a:latin typeface="Calibri" panose="020F0502020204030204" pitchFamily="34" charset="0"/>
              <a:cs typeface="Calibri" panose="020F0502020204030204" pitchFamily="34" charset="0"/>
            </a:endParaRPr>
          </a:p>
        </p:txBody>
      </p:sp>
      <p:graphicFrame>
        <p:nvGraphicFramePr>
          <p:cNvPr id="6" name="Diagramm 5"/>
          <p:cNvGraphicFramePr>
            <a:graphicFrameLocks/>
          </p:cNvGraphicFramePr>
          <p:nvPr>
            <p:extLst/>
          </p:nvPr>
        </p:nvGraphicFramePr>
        <p:xfrm>
          <a:off x="107504" y="1539874"/>
          <a:ext cx="8928991" cy="48414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323850" y="6331330"/>
            <a:ext cx="3990772"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Nationaler Bildungsbericht 2014 </a:t>
            </a:r>
            <a:endParaRPr lang="de-DE" dirty="0">
              <a:latin typeface="Calibri" panose="020F0502020204030204" pitchFamily="34" charset="0"/>
              <a:cs typeface="Calibri" panose="020F0502020204030204" pitchFamily="34" charset="0"/>
            </a:endParaRPr>
          </a:p>
        </p:txBody>
      </p:sp>
      <p:sp>
        <p:nvSpPr>
          <p:cNvPr id="7" name="Titel 1"/>
          <p:cNvSpPr txBox="1">
            <a:spLocks/>
          </p:cNvSpPr>
          <p:nvPr/>
        </p:nvSpPr>
        <p:spPr bwMode="auto">
          <a:xfrm>
            <a:off x="63054" y="154732"/>
            <a:ext cx="8569325" cy="1134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kern="0" dirty="0" smtClean="0">
                <a:latin typeface="Calibri" panose="020F0502020204030204" pitchFamily="34" charset="0"/>
                <a:cs typeface="Calibri" panose="020F0502020204030204" pitchFamily="34" charset="0"/>
              </a:rPr>
              <a:t>Trend zur Höherqualifizierung im Bildungswesen</a:t>
            </a:r>
            <a:endParaRPr lang="de-DE" sz="2200" kern="0" dirty="0">
              <a:latin typeface="Calibri" panose="020F0502020204030204" pitchFamily="34" charset="0"/>
              <a:cs typeface="Calibri" panose="020F0502020204030204" pitchFamily="34" charset="0"/>
            </a:endParaRPr>
          </a:p>
        </p:txBody>
      </p:sp>
      <p:sp>
        <p:nvSpPr>
          <p:cNvPr id="9" name="Titel 1"/>
          <p:cNvSpPr txBox="1">
            <a:spLocks/>
          </p:cNvSpPr>
          <p:nvPr/>
        </p:nvSpPr>
        <p:spPr bwMode="auto">
          <a:xfrm>
            <a:off x="251520" y="116632"/>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a:solidFill>
                  <a:schemeClr val="bg1">
                    <a:lumMod val="50000"/>
                  </a:schemeClr>
                </a:solidFill>
                <a:latin typeface="Calibri" panose="020F0502020204030204" pitchFamily="34" charset="0"/>
                <a:cs typeface="Calibri" panose="020F0502020204030204" pitchFamily="34" charset="0"/>
              </a:rPr>
              <a:t>2</a:t>
            </a:r>
            <a:r>
              <a:rPr lang="de-DE" sz="2000" kern="0" dirty="0" smtClean="0">
                <a:solidFill>
                  <a:schemeClr val="bg1">
                    <a:lumMod val="50000"/>
                  </a:schemeClr>
                </a:solidFill>
                <a:latin typeface="Calibri" panose="020F0502020204030204" pitchFamily="34" charset="0"/>
                <a:cs typeface="Calibri" panose="020F0502020204030204" pitchFamily="34" charset="0"/>
              </a:rPr>
              <a:t>. </a:t>
            </a:r>
            <a:r>
              <a:rPr lang="de-DE" sz="2000" dirty="0">
                <a:solidFill>
                  <a:schemeClr val="bg1">
                    <a:lumMod val="50000"/>
                  </a:schemeClr>
                </a:solidFill>
                <a:latin typeface="Calibri" panose="020F0502020204030204" pitchFamily="34" charset="0"/>
                <a:cs typeface="Calibri" panose="020F0502020204030204" pitchFamily="34" charset="0"/>
              </a:rPr>
              <a:t>Was </a:t>
            </a:r>
            <a:r>
              <a:rPr lang="de-DE" sz="2000" dirty="0" smtClean="0">
                <a:solidFill>
                  <a:schemeClr val="bg1">
                    <a:lumMod val="50000"/>
                  </a:schemeClr>
                </a:solidFill>
                <a:latin typeface="Calibri" panose="020F0502020204030204" pitchFamily="34" charset="0"/>
                <a:cs typeface="Calibri" panose="020F0502020204030204" pitchFamily="34" charset="0"/>
              </a:rPr>
              <a:t>macht Jugend aus?</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78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296" y="1841311"/>
            <a:ext cx="8569325" cy="504602"/>
          </a:xfrm>
        </p:spPr>
        <p:txBody>
          <a:bodyPr/>
          <a:lstStyle/>
          <a:p>
            <a:pPr algn="ctr">
              <a:defRPr sz="1800" b="0" i="0" u="none" strike="noStrike" kern="1200" baseline="0">
                <a:solidFill>
                  <a:srgbClr val="000000"/>
                </a:solidFill>
                <a:latin typeface="Calibri" panose="020F0502020204030204" pitchFamily="34" charset="0"/>
                <a:ea typeface="+mn-ea"/>
                <a:cs typeface="+mn-cs"/>
              </a:defRPr>
            </a:pPr>
            <a:r>
              <a:rPr lang="de-DE" sz="2000" dirty="0" smtClean="0">
                <a:solidFill>
                  <a:schemeClr val="bg1">
                    <a:lumMod val="50000"/>
                  </a:schemeClr>
                </a:solidFill>
                <a:latin typeface="Calibri" panose="020F0502020204030204" pitchFamily="34" charset="0"/>
                <a:cs typeface="Calibri" panose="020F0502020204030204" pitchFamily="34" charset="0"/>
              </a:rPr>
              <a:t>Neuzugänge zu den Sektoren vollqualifizierender beruflicher Bildung und zum Studium  (1995-2015, absolut)</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
        <p:nvSpPr>
          <p:cNvPr id="8"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a:solidFill>
                  <a:schemeClr val="bg1">
                    <a:lumMod val="50000"/>
                  </a:schemeClr>
                </a:solidFill>
                <a:latin typeface="Calibri" panose="020F0502020204030204" pitchFamily="34" charset="0"/>
                <a:cs typeface="Calibri" panose="020F0502020204030204" pitchFamily="34" charset="0"/>
              </a:rPr>
              <a:t>2</a:t>
            </a:r>
            <a:r>
              <a:rPr lang="de-DE" sz="2000" kern="0" dirty="0" smtClean="0">
                <a:solidFill>
                  <a:schemeClr val="bg1">
                    <a:lumMod val="50000"/>
                  </a:schemeClr>
                </a:solidFill>
                <a:latin typeface="Calibri" panose="020F0502020204030204" pitchFamily="34" charset="0"/>
                <a:cs typeface="Calibri" panose="020F0502020204030204" pitchFamily="34" charset="0"/>
              </a:rPr>
              <a:t>. </a:t>
            </a:r>
            <a:r>
              <a:rPr lang="de-DE" sz="2000" dirty="0">
                <a:solidFill>
                  <a:schemeClr val="bg1">
                    <a:lumMod val="50000"/>
                  </a:schemeClr>
                </a:solidFill>
                <a:latin typeface="Calibri" panose="020F0502020204030204" pitchFamily="34" charset="0"/>
                <a:cs typeface="Calibri" panose="020F0502020204030204" pitchFamily="34" charset="0"/>
              </a:rPr>
              <a:t>Was </a:t>
            </a:r>
            <a:r>
              <a:rPr lang="de-DE" sz="2000" dirty="0" smtClean="0">
                <a:solidFill>
                  <a:schemeClr val="bg1">
                    <a:lumMod val="50000"/>
                  </a:schemeClr>
                </a:solidFill>
                <a:latin typeface="Calibri" panose="020F0502020204030204" pitchFamily="34" charset="0"/>
                <a:cs typeface="Calibri" panose="020F0502020204030204" pitchFamily="34" charset="0"/>
              </a:rPr>
              <a:t>macht Jugend aus?</a:t>
            </a:r>
            <a:endParaRPr lang="de-DE" sz="2000" kern="0" dirty="0">
              <a:latin typeface="Calibri" panose="020F0502020204030204" pitchFamily="34" charset="0"/>
              <a:cs typeface="Calibri" panose="020F0502020204030204" pitchFamily="34" charset="0"/>
            </a:endParaRPr>
          </a:p>
        </p:txBody>
      </p:sp>
      <p:pic>
        <p:nvPicPr>
          <p:cNvPr id="4" name="Grafik 3"/>
          <p:cNvPicPr>
            <a:picLocks noChangeAspect="1"/>
          </p:cNvPicPr>
          <p:nvPr/>
        </p:nvPicPr>
        <p:blipFill>
          <a:blip r:embed="rId2"/>
          <a:stretch>
            <a:fillRect/>
          </a:stretch>
        </p:blipFill>
        <p:spPr>
          <a:xfrm>
            <a:off x="395536" y="2512150"/>
            <a:ext cx="8569325" cy="3181350"/>
          </a:xfrm>
          <a:prstGeom prst="rect">
            <a:avLst/>
          </a:prstGeom>
        </p:spPr>
      </p:pic>
      <p:sp>
        <p:nvSpPr>
          <p:cNvPr id="9" name="Textfeld 2"/>
          <p:cNvSpPr txBox="1"/>
          <p:nvPr/>
        </p:nvSpPr>
        <p:spPr>
          <a:xfrm>
            <a:off x="395536" y="5859737"/>
            <a:ext cx="4026423" cy="58477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600" dirty="0" smtClean="0">
                <a:latin typeface="Calibri" panose="020F0502020204030204" pitchFamily="34" charset="0"/>
                <a:cs typeface="Calibri" panose="020F0502020204030204" pitchFamily="34" charset="0"/>
              </a:rPr>
              <a:t>2: vorläufiges Ergebnis</a:t>
            </a:r>
          </a:p>
          <a:p>
            <a:r>
              <a:rPr lang="de-DE" sz="1600" dirty="0" smtClean="0">
                <a:latin typeface="Calibri" panose="020F0502020204030204" pitchFamily="34" charset="0"/>
                <a:cs typeface="Calibri" panose="020F0502020204030204" pitchFamily="34" charset="0"/>
              </a:rPr>
              <a:t>Quelle: Nationaler Bildungsbericht 2008, 2016</a:t>
            </a:r>
            <a:endParaRPr lang="de-DE" sz="1600" dirty="0">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28789" y="692696"/>
            <a:ext cx="8569325" cy="1134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kern="0" dirty="0">
                <a:latin typeface="Calibri" panose="020F0502020204030204" pitchFamily="34" charset="0"/>
                <a:cs typeface="Calibri" panose="020F0502020204030204" pitchFamily="34" charset="0"/>
              </a:rPr>
              <a:t>Trend zur Höherqualifizierung im Bildungswesen</a:t>
            </a:r>
          </a:p>
        </p:txBody>
      </p:sp>
    </p:spTree>
    <p:extLst>
      <p:ext uri="{BB962C8B-B14F-4D97-AF65-F5344CB8AC3E}">
        <p14:creationId xmlns:p14="http://schemas.microsoft.com/office/powerpoint/2010/main" val="2330117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848871" cy="4176464"/>
          </a:xfrm>
          <a:prstGeom prst="rect">
            <a:avLst/>
          </a:prstGeom>
          <a:noFill/>
          <a:ln>
            <a:noFill/>
          </a:ln>
        </p:spPr>
      </p:pic>
      <p:sp>
        <p:nvSpPr>
          <p:cNvPr id="5" name="Textfeld 4"/>
          <p:cNvSpPr txBox="1"/>
          <p:nvPr/>
        </p:nvSpPr>
        <p:spPr>
          <a:xfrm>
            <a:off x="0" y="1446696"/>
            <a:ext cx="8604448" cy="646331"/>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Alter beim ersten Erreichen verschiedener Lebensereignisse junger Menschen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nach Schulabschluss  (Deutschland 2014, jeweils 50% mit entsprechendem Ereignis)</a:t>
            </a:r>
            <a:endParaRPr lang="de-DE" dirty="0">
              <a:latin typeface="Calibri" panose="020F0502020204030204" pitchFamily="34" charset="0"/>
              <a:cs typeface="Calibri" panose="020F0502020204030204" pitchFamily="34" charset="0"/>
            </a:endParaRPr>
          </a:p>
        </p:txBody>
      </p:sp>
      <p:sp>
        <p:nvSpPr>
          <p:cNvPr id="7" name="Textfeld 6"/>
          <p:cNvSpPr txBox="1"/>
          <p:nvPr/>
        </p:nvSpPr>
        <p:spPr>
          <a:xfrm>
            <a:off x="395536" y="6237312"/>
            <a:ext cx="5352491" cy="307777"/>
          </a:xfrm>
          <a:prstGeom prst="rect">
            <a:avLst/>
          </a:prstGeom>
          <a:solidFill>
            <a:schemeClr val="bg1"/>
          </a:solidFill>
        </p:spPr>
        <p:txBody>
          <a:bodyPr wrap="none" rtlCol="0">
            <a:spAutoFit/>
          </a:bodyPr>
          <a:lstStyle/>
          <a:p>
            <a:r>
              <a:rPr lang="de-DE" sz="1400" dirty="0" smtClean="0">
                <a:latin typeface="Calibri" panose="020F0502020204030204" pitchFamily="34" charset="0"/>
                <a:cs typeface="Calibri" panose="020F0502020204030204" pitchFamily="34" charset="0"/>
              </a:rPr>
              <a:t>Quelle DJI-Survey AIDA 2014, nach </a:t>
            </a:r>
            <a:r>
              <a:rPr lang="de-DE" sz="1400" dirty="0" err="1" smtClean="0">
                <a:latin typeface="Calibri" panose="020F0502020204030204" pitchFamily="34" charset="0"/>
                <a:cs typeface="Calibri" panose="020F0502020204030204" pitchFamily="34" charset="0"/>
              </a:rPr>
              <a:t>Berngruber</a:t>
            </a:r>
            <a:r>
              <a:rPr lang="de-DE" sz="1400" dirty="0" smtClean="0">
                <a:latin typeface="Calibri" panose="020F0502020204030204" pitchFamily="34" charset="0"/>
                <a:cs typeface="Calibri" panose="020F0502020204030204" pitchFamily="34" charset="0"/>
              </a:rPr>
              <a:t> 2015; Daten gewichtet, </a:t>
            </a:r>
            <a:endParaRPr lang="de-DE" sz="1400" dirty="0">
              <a:latin typeface="Calibri" panose="020F0502020204030204" pitchFamily="34" charset="0"/>
              <a:cs typeface="Calibri" panose="020F0502020204030204" pitchFamily="34" charset="0"/>
            </a:endParaRPr>
          </a:p>
        </p:txBody>
      </p:sp>
      <p:sp>
        <p:nvSpPr>
          <p:cNvPr id="9" name="Titel 1"/>
          <p:cNvSpPr txBox="1">
            <a:spLocks/>
          </p:cNvSpPr>
          <p:nvPr/>
        </p:nvSpPr>
        <p:spPr bwMode="auto">
          <a:xfrm>
            <a:off x="107504" y="566983"/>
            <a:ext cx="8569325" cy="1134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kern="0" dirty="0" smtClean="0">
                <a:latin typeface="Calibri" panose="020F0502020204030204" pitchFamily="34" charset="0"/>
                <a:cs typeface="Calibri" panose="020F0502020204030204" pitchFamily="34" charset="0"/>
              </a:rPr>
              <a:t>Ungleiche „Jugenden“</a:t>
            </a:r>
            <a:endParaRPr lang="de-DE" sz="2200" kern="0" dirty="0">
              <a:latin typeface="Calibri" panose="020F0502020204030204" pitchFamily="34" charset="0"/>
              <a:cs typeface="Calibri" panose="020F0502020204030204" pitchFamily="34" charset="0"/>
            </a:endParaRPr>
          </a:p>
        </p:txBody>
      </p:sp>
      <p:sp>
        <p:nvSpPr>
          <p:cNvPr id="10"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a:solidFill>
                  <a:schemeClr val="bg1">
                    <a:lumMod val="50000"/>
                  </a:schemeClr>
                </a:solidFill>
                <a:latin typeface="Calibri" panose="020F0502020204030204" pitchFamily="34" charset="0"/>
                <a:cs typeface="Calibri" panose="020F0502020204030204" pitchFamily="34" charset="0"/>
              </a:rPr>
              <a:t>2</a:t>
            </a:r>
            <a:r>
              <a:rPr lang="de-DE" sz="2000" kern="0" dirty="0" smtClean="0">
                <a:solidFill>
                  <a:schemeClr val="bg1">
                    <a:lumMod val="50000"/>
                  </a:schemeClr>
                </a:solidFill>
                <a:latin typeface="Calibri" panose="020F0502020204030204" pitchFamily="34" charset="0"/>
                <a:cs typeface="Calibri" panose="020F0502020204030204" pitchFamily="34" charset="0"/>
              </a:rPr>
              <a:t>. </a:t>
            </a:r>
            <a:r>
              <a:rPr lang="de-DE" sz="2000" dirty="0">
                <a:solidFill>
                  <a:schemeClr val="bg1">
                    <a:lumMod val="50000"/>
                  </a:schemeClr>
                </a:solidFill>
                <a:latin typeface="Calibri" panose="020F0502020204030204" pitchFamily="34" charset="0"/>
                <a:cs typeface="Calibri" panose="020F0502020204030204" pitchFamily="34" charset="0"/>
              </a:rPr>
              <a:t>Was </a:t>
            </a:r>
            <a:r>
              <a:rPr lang="de-DE" sz="2000" dirty="0" smtClean="0">
                <a:solidFill>
                  <a:schemeClr val="bg1">
                    <a:lumMod val="50000"/>
                  </a:schemeClr>
                </a:solidFill>
                <a:latin typeface="Calibri" panose="020F0502020204030204" pitchFamily="34" charset="0"/>
                <a:cs typeface="Calibri" panose="020F0502020204030204" pitchFamily="34" charset="0"/>
              </a:rPr>
              <a:t>macht Jugend aus?</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452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899592" y="1556792"/>
            <a:ext cx="7488832" cy="3600986"/>
          </a:xfrm>
          <a:prstGeom prst="rect">
            <a:avLst/>
          </a:prstGeom>
        </p:spPr>
        <p:txBody>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nSpc>
                <a:spcPct val="90000"/>
              </a:lnSpc>
            </a:pPr>
            <a:r>
              <a:rPr lang="de-DE" kern="0" dirty="0" smtClean="0">
                <a:solidFill>
                  <a:schemeClr val="tx1">
                    <a:lumMod val="75000"/>
                    <a:lumOff val="25000"/>
                  </a:schemeClr>
                </a:solidFill>
                <a:latin typeface="Calibri" panose="020F0502020204030204" pitchFamily="34" charset="0"/>
                <a:cs typeface="Calibri" panose="020F0502020204030204" pitchFamily="34" charset="0"/>
              </a:rPr>
              <a:t>Aufbau des Inputs</a:t>
            </a:r>
          </a:p>
          <a:p>
            <a:pPr>
              <a:lnSpc>
                <a:spcPct val="90000"/>
              </a:lnSpc>
            </a:pPr>
            <a:endParaRPr lang="de-DE" sz="2400" kern="0" dirty="0">
              <a:solidFill>
                <a:schemeClr val="tx1">
                  <a:lumMod val="75000"/>
                  <a:lumOff val="25000"/>
                </a:schemeClr>
              </a:solidFill>
              <a:latin typeface="Calibri" panose="020F0502020204030204" pitchFamily="34" charset="0"/>
              <a:cs typeface="Calibri" panose="020F0502020204030204" pitchFamily="34" charset="0"/>
            </a:endParaRPr>
          </a:p>
          <a:p>
            <a:pPr marL="457200" indent="-457200">
              <a:lnSpc>
                <a:spcPct val="90000"/>
              </a:lnSpc>
              <a:buFont typeface="+mj-lt"/>
              <a:buAutoNum type="arabicPeriod"/>
            </a:pPr>
            <a:r>
              <a:rPr lang="de-DE" sz="2400" kern="0" dirty="0" smtClean="0">
                <a:solidFill>
                  <a:schemeClr val="tx1">
                    <a:lumMod val="75000"/>
                    <a:lumOff val="25000"/>
                  </a:schemeClr>
                </a:solidFill>
                <a:latin typeface="Calibri" panose="020F0502020204030204" pitchFamily="34" charset="0"/>
                <a:cs typeface="Calibri" panose="020F0502020204030204" pitchFamily="34" charset="0"/>
              </a:rPr>
              <a:t>Berichtsauftrag und Aufbau des Berichts </a:t>
            </a:r>
          </a:p>
          <a:p>
            <a:pPr marL="457200" indent="-457200">
              <a:lnSpc>
                <a:spcPct val="90000"/>
              </a:lnSpc>
              <a:buFont typeface="+mj-lt"/>
              <a:buAutoNum type="arabicPeriod"/>
            </a:pPr>
            <a:r>
              <a:rPr lang="de-DE" sz="2400" kern="0" dirty="0" smtClean="0">
                <a:solidFill>
                  <a:schemeClr val="tx1">
                    <a:lumMod val="75000"/>
                    <a:lumOff val="25000"/>
                  </a:schemeClr>
                </a:solidFill>
                <a:latin typeface="Calibri" panose="020F0502020204030204" pitchFamily="34" charset="0"/>
                <a:cs typeface="Calibri" panose="020F0502020204030204" pitchFamily="34" charset="0"/>
              </a:rPr>
              <a:t>Was ist Jugend?</a:t>
            </a:r>
          </a:p>
          <a:p>
            <a:pPr marL="457200" indent="-457200">
              <a:lnSpc>
                <a:spcPct val="90000"/>
              </a:lnSpc>
              <a:buFont typeface="+mj-lt"/>
              <a:buAutoNum type="arabicPeriod"/>
            </a:pPr>
            <a:r>
              <a:rPr lang="de-DE" sz="2400" kern="0" dirty="0" smtClean="0">
                <a:solidFill>
                  <a:schemeClr val="tx1">
                    <a:lumMod val="75000"/>
                    <a:lumOff val="25000"/>
                  </a:schemeClr>
                </a:solidFill>
                <a:latin typeface="Calibri" panose="020F0502020204030204" pitchFamily="34" charset="0"/>
                <a:cs typeface="Calibri" panose="020F0502020204030204" pitchFamily="34" charset="0"/>
              </a:rPr>
              <a:t>Lebensbedingungen und Lebensgestaltung im Jugendalter</a:t>
            </a:r>
          </a:p>
          <a:p>
            <a:pPr marL="457200" indent="-457200">
              <a:lnSpc>
                <a:spcPct val="90000"/>
              </a:lnSpc>
              <a:buFont typeface="+mj-lt"/>
              <a:buAutoNum type="arabicPeriod"/>
            </a:pPr>
            <a:r>
              <a:rPr lang="de-DE" sz="2400" kern="0" dirty="0" smtClean="0">
                <a:solidFill>
                  <a:schemeClr val="tx1">
                    <a:lumMod val="75000"/>
                    <a:lumOff val="25000"/>
                  </a:schemeClr>
                </a:solidFill>
                <a:latin typeface="Calibri" panose="020F0502020204030204" pitchFamily="34" charset="0"/>
                <a:cs typeface="Calibri" panose="020F0502020204030204" pitchFamily="34" charset="0"/>
              </a:rPr>
              <a:t>Institutionenelle Rahmungen der Jugend: Schule, Jugendarbeit</a:t>
            </a:r>
          </a:p>
          <a:p>
            <a:pPr marL="457200" indent="-457200">
              <a:lnSpc>
                <a:spcPct val="90000"/>
              </a:lnSpc>
              <a:buFont typeface="+mj-lt"/>
              <a:buAutoNum type="arabicPeriod"/>
            </a:pPr>
            <a:r>
              <a:rPr lang="de-DE" sz="2400" kern="0" dirty="0" smtClean="0">
                <a:solidFill>
                  <a:schemeClr val="tx1">
                    <a:lumMod val="75000"/>
                    <a:lumOff val="25000"/>
                  </a:schemeClr>
                </a:solidFill>
                <a:latin typeface="Calibri" panose="020F0502020204030204" pitchFamily="34" charset="0"/>
                <a:cs typeface="Calibri" panose="020F0502020204030204" pitchFamily="34" charset="0"/>
              </a:rPr>
              <a:t>Abschließende Thesen</a:t>
            </a:r>
          </a:p>
          <a:p>
            <a:pPr marL="342900" indent="-342900">
              <a:lnSpc>
                <a:spcPct val="90000"/>
              </a:lnSpc>
              <a:buFont typeface="Arial" panose="020B0604020202020204" pitchFamily="34" charset="0"/>
              <a:buChar char="•"/>
            </a:pPr>
            <a:endParaRPr lang="de-DE" sz="2400" kern="0" dirty="0" smtClean="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060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251520" y="2492896"/>
            <a:ext cx="8892480" cy="1080120"/>
          </a:xfrm>
          <a:prstGeom prst="rect">
            <a:avLst/>
          </a:prstGeom>
          <a:solidFill>
            <a:schemeClr val="bg1">
              <a:lumMod val="75000"/>
            </a:schemeClr>
          </a:solidFill>
        </p:spPr>
        <p:txBody>
          <a:bodyPr anchor="ct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lnSpc>
                <a:spcPct val="90000"/>
              </a:lnSpc>
            </a:pPr>
            <a:r>
              <a:rPr lang="de-DE" kern="0" dirty="0">
                <a:solidFill>
                  <a:schemeClr val="tx1">
                    <a:lumMod val="75000"/>
                    <a:lumOff val="25000"/>
                  </a:schemeClr>
                </a:solidFill>
                <a:latin typeface="Calibri" panose="020F0502020204030204" pitchFamily="34" charset="0"/>
                <a:cs typeface="Calibri" panose="020F0502020204030204" pitchFamily="34" charset="0"/>
              </a:rPr>
              <a:t>3</a:t>
            </a:r>
            <a:r>
              <a:rPr lang="de-DE" kern="0" dirty="0" smtClean="0">
                <a:solidFill>
                  <a:schemeClr val="tx1">
                    <a:lumMod val="75000"/>
                    <a:lumOff val="25000"/>
                  </a:schemeClr>
                </a:solidFill>
                <a:latin typeface="Calibri" panose="020F0502020204030204" pitchFamily="34" charset="0"/>
                <a:cs typeface="Calibri" panose="020F0502020204030204" pitchFamily="34" charset="0"/>
              </a:rPr>
              <a:t>. Lebenslagen und Lebensgestaltung Jugendlicher</a:t>
            </a:r>
          </a:p>
        </p:txBody>
      </p:sp>
      <p:sp>
        <p:nvSpPr>
          <p:cNvPr id="2" name="Textfeld 1"/>
          <p:cNvSpPr txBox="1"/>
          <p:nvPr/>
        </p:nvSpPr>
        <p:spPr>
          <a:xfrm>
            <a:off x="2843808" y="4437112"/>
            <a:ext cx="5650649" cy="1323439"/>
          </a:xfrm>
          <a:prstGeom prst="rect">
            <a:avLst/>
          </a:prstGeom>
          <a:noFill/>
        </p:spPr>
        <p:txBody>
          <a:bodyPr wrap="none" rtlCol="0">
            <a:spAutoFit/>
          </a:bodyPr>
          <a:lstStyle/>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Qualifizierung und Bildungschancen </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Sozioökonomische Lebenslagen Junger Menschen</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Beteiligung </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Digitalisierung</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388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692150"/>
            <a:ext cx="8569325" cy="1414746"/>
          </a:xfrm>
        </p:spPr>
        <p:txBody>
          <a:bodyPr/>
          <a:lstStyle/>
          <a:p>
            <a:r>
              <a:rPr lang="de-DE" sz="2800" dirty="0" smtClean="0">
                <a:solidFill>
                  <a:schemeClr val="bg1">
                    <a:lumMod val="50000"/>
                  </a:schemeClr>
                </a:solidFill>
                <a:latin typeface="Calibri" panose="020F0502020204030204" pitchFamily="34" charset="0"/>
                <a:cs typeface="Calibri" panose="020F0502020204030204" pitchFamily="34" charset="0"/>
              </a:rPr>
              <a:t>Kapitel 2-4: </a:t>
            </a:r>
            <a:r>
              <a:rPr lang="de-DE" sz="2800" dirty="0" smtClean="0">
                <a:latin typeface="Calibri" panose="020F0502020204030204" pitchFamily="34" charset="0"/>
                <a:cs typeface="Calibri" panose="020F0502020204030204" pitchFamily="34" charset="0"/>
              </a:rPr>
              <a:t>Lebenslagen und </a:t>
            </a:r>
            <a:r>
              <a:rPr lang="de-DE" dirty="0" smtClean="0">
                <a:latin typeface="Calibri" panose="020F0502020204030204" pitchFamily="34" charset="0"/>
                <a:cs typeface="Calibri" panose="020F0502020204030204" pitchFamily="34" charset="0"/>
              </a:rPr>
              <a:t>Lebensgestaltung </a:t>
            </a:r>
            <a:r>
              <a:rPr lang="de-DE" sz="2800" dirty="0" smtClean="0">
                <a:latin typeface="Calibri" panose="020F0502020204030204" pitchFamily="34" charset="0"/>
                <a:cs typeface="Calibri" panose="020F0502020204030204" pitchFamily="34" charset="0"/>
              </a:rPr>
              <a:t>Jugendlicher und junger Erwachsener – empirische Bestandsaufnahme</a:t>
            </a:r>
            <a:endParaRPr lang="de-DE" sz="28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323850" y="2349500"/>
            <a:ext cx="8569325" cy="2462213"/>
          </a:xfrm>
        </p:spPr>
        <p:txBody>
          <a:bodyPr/>
          <a:lstStyle/>
          <a:p>
            <a:pPr lvl="0"/>
            <a:r>
              <a:rPr lang="de-DE" dirty="0" smtClean="0">
                <a:latin typeface="Calibri" panose="020F0502020204030204" pitchFamily="34" charset="0"/>
                <a:cs typeface="Calibri" panose="020F0502020204030204" pitchFamily="34" charset="0"/>
              </a:rPr>
              <a:t> Beschreibung von (heterogenen) Lebenslagen und Aktivitäten (auch digitalen Aktivitäten), unterschiedlichen Lebenschancen (Bildungsstand, Region, Geschlecht, Migration)</a:t>
            </a:r>
          </a:p>
          <a:p>
            <a:pPr lvl="0"/>
            <a:r>
              <a:rPr lang="de-DE" dirty="0" smtClean="0">
                <a:latin typeface="Calibri" panose="020F0502020204030204" pitchFamily="34" charset="0"/>
                <a:cs typeface="Calibri" panose="020F0502020204030204" pitchFamily="34" charset="0"/>
              </a:rPr>
              <a:t>Entlang der drei Kernherausforderungen</a:t>
            </a:r>
          </a:p>
        </p:txBody>
      </p:sp>
      <p:sp>
        <p:nvSpPr>
          <p:cNvPr id="6"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a:solidFill>
                  <a:schemeClr val="bg1">
                    <a:lumMod val="50000"/>
                  </a:schemeClr>
                </a:solidFill>
                <a:latin typeface="Calibri" panose="020F0502020204030204" pitchFamily="34" charset="0"/>
                <a:cs typeface="Calibri" panose="020F0502020204030204" pitchFamily="34" charset="0"/>
              </a:rPr>
              <a:t>3</a:t>
            </a:r>
            <a:r>
              <a:rPr lang="de-DE" sz="2000" kern="0" dirty="0" smtClean="0">
                <a:solidFill>
                  <a:schemeClr val="bg1">
                    <a:lumMod val="50000"/>
                  </a:schemeClr>
                </a:solidFill>
                <a:latin typeface="Calibri" panose="020F0502020204030204" pitchFamily="34" charset="0"/>
                <a:cs typeface="Calibri" panose="020F0502020204030204" pitchFamily="34" charset="0"/>
              </a:rPr>
              <a:t>. Lebenslagen und Lebensgestaltung Jugendlicher </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7756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39552" y="1556792"/>
            <a:ext cx="8062332" cy="415498"/>
          </a:xfrm>
          <a:prstGeom prst="rect">
            <a:avLst/>
          </a:prstGeom>
          <a:noFill/>
        </p:spPr>
        <p:txBody>
          <a:bodyPr wrap="square" rtlCol="0">
            <a:spAutoFit/>
          </a:bodyPr>
          <a:lstStyle/>
          <a:p>
            <a:r>
              <a:rPr lang="de-DE" sz="2100" dirty="0" smtClean="0">
                <a:latin typeface="Calibri" panose="020F0502020204030204" pitchFamily="34" charset="0"/>
                <a:cs typeface="Calibri" panose="020F0502020204030204" pitchFamily="34" charset="0"/>
              </a:rPr>
              <a:t>Qualifizierung als zentrales Thema im Jugendalter</a:t>
            </a:r>
            <a:endParaRPr lang="de-DE" sz="2100" dirty="0">
              <a:latin typeface="Calibri" panose="020F0502020204030204" pitchFamily="34" charset="0"/>
              <a:cs typeface="Calibri" panose="020F0502020204030204" pitchFamily="34" charset="0"/>
            </a:endParaRPr>
          </a:p>
        </p:txBody>
      </p:sp>
      <p:sp>
        <p:nvSpPr>
          <p:cNvPr id="2" name="Textfeld 1"/>
          <p:cNvSpPr txBox="1"/>
          <p:nvPr/>
        </p:nvSpPr>
        <p:spPr>
          <a:xfrm>
            <a:off x="755576" y="2492896"/>
            <a:ext cx="7344816" cy="3477875"/>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Zentrale Befunde zur Qualifizierung im Jugendalter:</a:t>
            </a:r>
          </a:p>
          <a:p>
            <a:pPr marL="257175" indent="-257175">
              <a:buFont typeface="+mj-lt"/>
              <a:buAutoNum type="arabicPeriod"/>
            </a:pPr>
            <a:r>
              <a:rPr lang="de-DE" sz="2000" dirty="0" smtClean="0">
                <a:latin typeface="Calibri" panose="020F0502020204030204" pitchFamily="34" charset="0"/>
                <a:cs typeface="Calibri" panose="020F0502020204030204" pitchFamily="34" charset="0"/>
              </a:rPr>
              <a:t>Formale Qualifizierung bis deutlich ins dritte Lebensjahrzehnt</a:t>
            </a:r>
          </a:p>
          <a:p>
            <a:pPr marL="257175" indent="-257175">
              <a:buFont typeface="+mj-lt"/>
              <a:buAutoNum type="arabicPeriod"/>
            </a:pPr>
            <a:r>
              <a:rPr lang="de-DE" sz="2000" dirty="0" smtClean="0">
                <a:latin typeface="Calibri" panose="020F0502020204030204" pitchFamily="34" charset="0"/>
                <a:cs typeface="Calibri" panose="020F0502020204030204" pitchFamily="34" charset="0"/>
              </a:rPr>
              <a:t>Fortgesetzter Trend zu höheren Bildungsabschlüssen</a:t>
            </a:r>
          </a:p>
          <a:p>
            <a:pPr marL="257175" indent="-257175">
              <a:buFont typeface="+mj-lt"/>
              <a:buAutoNum type="arabicPeriod"/>
            </a:pPr>
            <a:r>
              <a:rPr lang="de-DE" sz="2000" dirty="0" smtClean="0">
                <a:latin typeface="Calibri" panose="020F0502020204030204" pitchFamily="34" charset="0"/>
                <a:cs typeface="Calibri" panose="020F0502020204030204" pitchFamily="34" charset="0"/>
              </a:rPr>
              <a:t>Hohe Bildungsteilhabe im non-formalen Sektor gerade im jungen Erwachsenenalter</a:t>
            </a:r>
          </a:p>
          <a:p>
            <a:pPr marL="257175" indent="-257175">
              <a:buFont typeface="+mj-lt"/>
              <a:buAutoNum type="arabicPeriod"/>
            </a:pPr>
            <a:r>
              <a:rPr lang="de-DE" sz="2000" dirty="0" smtClean="0">
                <a:latin typeface="Calibri" panose="020F0502020204030204" pitchFamily="34" charset="0"/>
                <a:cs typeface="Calibri" panose="020F0502020204030204" pitchFamily="34" charset="0"/>
              </a:rPr>
              <a:t>Regional unterschiedliche </a:t>
            </a:r>
            <a:r>
              <a:rPr lang="de-DE" sz="2000" dirty="0" err="1" smtClean="0">
                <a:latin typeface="Calibri" panose="020F0502020204030204" pitchFamily="34" charset="0"/>
                <a:cs typeface="Calibri" panose="020F0502020204030204" pitchFamily="34" charset="0"/>
              </a:rPr>
              <a:t>Bildungs</a:t>
            </a:r>
            <a:r>
              <a:rPr lang="de-DE" sz="2000" dirty="0" smtClean="0">
                <a:latin typeface="Calibri" panose="020F0502020204030204" pitchFamily="34" charset="0"/>
                <a:cs typeface="Calibri" panose="020F0502020204030204" pitchFamily="34" charset="0"/>
              </a:rPr>
              <a:t>(teilhabe)</a:t>
            </a:r>
            <a:r>
              <a:rPr lang="de-DE" sz="2000" dirty="0" err="1" smtClean="0">
                <a:latin typeface="Calibri" panose="020F0502020204030204" pitchFamily="34" charset="0"/>
                <a:cs typeface="Calibri" panose="020F0502020204030204" pitchFamily="34" charset="0"/>
              </a:rPr>
              <a:t>chancen</a:t>
            </a:r>
            <a:r>
              <a:rPr lang="de-DE" sz="2000" dirty="0" smtClean="0">
                <a:latin typeface="Calibri" panose="020F0502020204030204" pitchFamily="34" charset="0"/>
                <a:cs typeface="Calibri" panose="020F0502020204030204" pitchFamily="34" charset="0"/>
              </a:rPr>
              <a:t> in formaler und non-formaler Bildung </a:t>
            </a:r>
          </a:p>
          <a:p>
            <a:pPr marL="257175" indent="-257175">
              <a:buFont typeface="+mj-lt"/>
              <a:buAutoNum type="arabicPeriod"/>
            </a:pPr>
            <a:r>
              <a:rPr lang="de-DE" sz="2000" dirty="0" smtClean="0">
                <a:latin typeface="Calibri" panose="020F0502020204030204" pitchFamily="34" charset="0"/>
                <a:cs typeface="Calibri" panose="020F0502020204030204" pitchFamily="34" charset="0"/>
              </a:rPr>
              <a:t>Schichtspezifische Bildungsteilhabe in formaler und non-formaler</a:t>
            </a:r>
          </a:p>
          <a:p>
            <a:pPr marL="257175" indent="-257175">
              <a:buFont typeface="+mj-lt"/>
              <a:buAutoNum type="arabicPeriod"/>
            </a:pPr>
            <a:endParaRPr lang="de-DE" sz="2000" dirty="0" smtClean="0">
              <a:latin typeface="Calibri" panose="020F0502020204030204" pitchFamily="34" charset="0"/>
              <a:cs typeface="Calibri" panose="020F0502020204030204" pitchFamily="34" charset="0"/>
            </a:endParaRPr>
          </a:p>
          <a:p>
            <a:pPr marL="257175" indent="-257175">
              <a:buFont typeface="+mj-lt"/>
              <a:buAutoNum type="arabicPeriod"/>
            </a:pPr>
            <a:endParaRPr lang="de-DE" sz="2000" dirty="0" smtClean="0">
              <a:latin typeface="Calibri" panose="020F0502020204030204" pitchFamily="34" charset="0"/>
              <a:cs typeface="Calibri" panose="020F0502020204030204" pitchFamily="34" charset="0"/>
            </a:endParaRPr>
          </a:p>
          <a:p>
            <a:pPr marL="257175" indent="-257175">
              <a:buFont typeface="+mj-lt"/>
              <a:buAutoNum type="arabicPeriod"/>
            </a:pPr>
            <a:endParaRPr lang="de-DE" sz="2000" dirty="0">
              <a:latin typeface="Calibri" panose="020F0502020204030204" pitchFamily="34" charset="0"/>
              <a:cs typeface="Calibri" panose="020F0502020204030204" pitchFamily="34" charset="0"/>
            </a:endParaRPr>
          </a:p>
        </p:txBody>
      </p:sp>
      <p:sp>
        <p:nvSpPr>
          <p:cNvPr id="4"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2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p:cNvGraphicFramePr>
          <p:nvPr>
            <p:extLst/>
          </p:nvPr>
        </p:nvGraphicFramePr>
        <p:xfrm>
          <a:off x="683568" y="1858523"/>
          <a:ext cx="6480720" cy="44507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p:cNvSpPr txBox="1"/>
          <p:nvPr/>
        </p:nvSpPr>
        <p:spPr>
          <a:xfrm>
            <a:off x="224384" y="1427021"/>
            <a:ext cx="8586518" cy="400110"/>
          </a:xfrm>
          <a:prstGeom prst="rect">
            <a:avLst/>
          </a:prstGeom>
          <a:noFill/>
        </p:spPr>
        <p:txBody>
          <a:bodyPr wrap="none" rtlCol="0">
            <a:spAutoFit/>
          </a:bodyPr>
          <a:lstStyle/>
          <a:p>
            <a:r>
              <a:rPr lang="de-DE" sz="2000" dirty="0" smtClean="0">
                <a:latin typeface="Calibri" panose="020F0502020204030204" pitchFamily="34" charset="0"/>
                <a:cs typeface="Calibri" panose="020F0502020204030204" pitchFamily="34" charset="0"/>
              </a:rPr>
              <a:t>Abb. 1: Anteil der jungen Menschen, die Institutionen formaler Bildung besuchen</a:t>
            </a:r>
            <a:endParaRPr lang="de-DE" sz="2000" dirty="0">
              <a:latin typeface="Calibri" panose="020F0502020204030204" pitchFamily="34" charset="0"/>
              <a:cs typeface="Calibri" panose="020F0502020204030204" pitchFamily="34" charset="0"/>
            </a:endParaRPr>
          </a:p>
        </p:txBody>
      </p:sp>
      <p:sp>
        <p:nvSpPr>
          <p:cNvPr id="4" name="Textfeld 3"/>
          <p:cNvSpPr txBox="1"/>
          <p:nvPr/>
        </p:nvSpPr>
        <p:spPr>
          <a:xfrm>
            <a:off x="467544" y="6469320"/>
            <a:ext cx="5246116"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Integrierte Ausbildungsberichterstattung 2013</a:t>
            </a:r>
            <a:endParaRPr lang="de-DE" dirty="0">
              <a:latin typeface="Calibri" panose="020F0502020204030204" pitchFamily="34" charset="0"/>
              <a:cs typeface="Calibri" panose="020F0502020204030204" pitchFamily="34" charset="0"/>
            </a:endParaRPr>
          </a:p>
        </p:txBody>
      </p:sp>
      <p:sp>
        <p:nvSpPr>
          <p:cNvPr id="9"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79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1002662"/>
            <a:ext cx="8289962" cy="400110"/>
          </a:xfrm>
          <a:prstGeom prst="rect">
            <a:avLst/>
          </a:prstGeom>
          <a:noFill/>
        </p:spPr>
        <p:txBody>
          <a:bodyPr wrap="square" rtlCol="0">
            <a:spAutoFit/>
          </a:bodyPr>
          <a:lstStyle/>
          <a:p>
            <a:pPr algn="just"/>
            <a:r>
              <a:rPr lang="de-DE" sz="2000" dirty="0" smtClean="0">
                <a:latin typeface="Calibri" panose="020F0502020204030204" pitchFamily="34" charset="0"/>
                <a:cs typeface="Calibri" panose="020F0502020204030204" pitchFamily="34" charset="0"/>
              </a:rPr>
              <a:t>Befund 1: Formale Qualifikationsphase bis weit in das dritte Lebensjahrzehnt</a:t>
            </a:r>
            <a:endParaRPr lang="de-DE" sz="2000" dirty="0">
              <a:latin typeface="Calibri" panose="020F0502020204030204" pitchFamily="34" charset="0"/>
              <a:cs typeface="Calibri" panose="020F0502020204030204" pitchFamily="34" charset="0"/>
            </a:endParaRPr>
          </a:p>
        </p:txBody>
      </p:sp>
      <p:graphicFrame>
        <p:nvGraphicFramePr>
          <p:cNvPr id="7" name="Tabelle 6"/>
          <p:cNvGraphicFramePr>
            <a:graphicFrameLocks noGrp="1"/>
          </p:cNvGraphicFramePr>
          <p:nvPr>
            <p:extLst/>
          </p:nvPr>
        </p:nvGraphicFramePr>
        <p:xfrm>
          <a:off x="483260" y="1836523"/>
          <a:ext cx="3080628" cy="3235960"/>
        </p:xfrm>
        <a:graphic>
          <a:graphicData uri="http://schemas.openxmlformats.org/drawingml/2006/table">
            <a:tbl>
              <a:tblPr firstRow="1" bandRow="1">
                <a:tableStyleId>{5C22544A-7EE6-4342-B048-85BDC9FD1C3A}</a:tableStyleId>
              </a:tblPr>
              <a:tblGrid>
                <a:gridCol w="2156581">
                  <a:extLst>
                    <a:ext uri="{9D8B030D-6E8A-4147-A177-3AD203B41FA5}">
                      <a16:colId xmlns:a16="http://schemas.microsoft.com/office/drawing/2014/main" xmlns="" val="20000"/>
                    </a:ext>
                  </a:extLst>
                </a:gridCol>
                <a:gridCol w="924047">
                  <a:extLst>
                    <a:ext uri="{9D8B030D-6E8A-4147-A177-3AD203B41FA5}">
                      <a16:colId xmlns:a16="http://schemas.microsoft.com/office/drawing/2014/main" xmlns="" val="20001"/>
                    </a:ext>
                  </a:extLst>
                </a:gridCol>
              </a:tblGrid>
              <a:tr h="370840">
                <a:tc>
                  <a:txBody>
                    <a:bodyPr/>
                    <a:lstStyle/>
                    <a:p>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2014</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0"/>
                  </a:ext>
                </a:extLst>
              </a:tr>
              <a:tr h="370840">
                <a:tc>
                  <a:txBody>
                    <a:bodyPr/>
                    <a:lstStyle/>
                    <a:p>
                      <a:r>
                        <a:rPr lang="de-DE" dirty="0" smtClean="0">
                          <a:latin typeface="Calibri" panose="020F0502020204030204" pitchFamily="34" charset="0"/>
                          <a:cs typeface="Calibri" panose="020F0502020204030204" pitchFamily="34" charset="0"/>
                        </a:rPr>
                        <a:t>Absolut</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424.029</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1"/>
                  </a:ext>
                </a:extLst>
              </a:tr>
              <a:tr h="370840">
                <a:tc>
                  <a:txBody>
                    <a:bodyPr/>
                    <a:lstStyle/>
                    <a:p>
                      <a:r>
                        <a:rPr lang="de-DE" dirty="0" smtClean="0">
                          <a:latin typeface="Calibri" panose="020F0502020204030204" pitchFamily="34" charset="0"/>
                          <a:cs typeface="Calibri" panose="020F0502020204030204" pitchFamily="34" charset="0"/>
                        </a:rPr>
                        <a:t>Bis 19</a:t>
                      </a:r>
                      <a:r>
                        <a:rPr lang="de-DE" baseline="0" dirty="0" smtClean="0">
                          <a:latin typeface="Calibri" panose="020F0502020204030204" pitchFamily="34" charset="0"/>
                          <a:cs typeface="Calibri" panose="020F0502020204030204" pitchFamily="34" charset="0"/>
                        </a:rPr>
                        <a:t>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10,4%</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2"/>
                  </a:ext>
                </a:extLst>
              </a:tr>
              <a:tr h="370840">
                <a:tc>
                  <a:txBody>
                    <a:bodyPr/>
                    <a:lstStyle/>
                    <a:p>
                      <a:r>
                        <a:rPr lang="de-DE" dirty="0" smtClean="0">
                          <a:latin typeface="Calibri" panose="020F0502020204030204" pitchFamily="34" charset="0"/>
                          <a:cs typeface="Calibri" panose="020F0502020204030204" pitchFamily="34" charset="0"/>
                        </a:rPr>
                        <a:t>20-21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34,2%</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3"/>
                  </a:ext>
                </a:extLst>
              </a:tr>
              <a:tr h="370840">
                <a:tc>
                  <a:txBody>
                    <a:bodyPr/>
                    <a:lstStyle/>
                    <a:p>
                      <a:r>
                        <a:rPr lang="de-DE" dirty="0" smtClean="0">
                          <a:latin typeface="Calibri" panose="020F0502020204030204" pitchFamily="34" charset="0"/>
                          <a:cs typeface="Calibri" panose="020F0502020204030204" pitchFamily="34" charset="0"/>
                        </a:rPr>
                        <a:t>22-23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29,4%</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4"/>
                  </a:ext>
                </a:extLst>
              </a:tr>
              <a:tr h="370840">
                <a:tc>
                  <a:txBody>
                    <a:bodyPr/>
                    <a:lstStyle/>
                    <a:p>
                      <a:r>
                        <a:rPr lang="de-DE" dirty="0" smtClean="0">
                          <a:latin typeface="Calibri" panose="020F0502020204030204" pitchFamily="34" charset="0"/>
                          <a:cs typeface="Calibri" panose="020F0502020204030204" pitchFamily="34" charset="0"/>
                        </a:rPr>
                        <a:t>24-26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18,2%</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5"/>
                  </a:ext>
                </a:extLst>
              </a:tr>
              <a:tr h="370840">
                <a:tc>
                  <a:txBody>
                    <a:bodyPr/>
                    <a:lstStyle/>
                    <a:p>
                      <a:r>
                        <a:rPr lang="de-DE" dirty="0" smtClean="0">
                          <a:latin typeface="Calibri" panose="020F0502020204030204" pitchFamily="34" charset="0"/>
                          <a:cs typeface="Calibri" panose="020F0502020204030204" pitchFamily="34" charset="0"/>
                        </a:rPr>
                        <a:t>27 Jahre und älter</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7,8%</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6"/>
                  </a:ext>
                </a:extLst>
              </a:tr>
              <a:tr h="370840">
                <a:tc>
                  <a:txBody>
                    <a:bodyPr/>
                    <a:lstStyle/>
                    <a:p>
                      <a:r>
                        <a:rPr lang="de-DE" i="1" dirty="0" smtClean="0">
                          <a:latin typeface="Calibri" panose="020F0502020204030204" pitchFamily="34" charset="0"/>
                          <a:cs typeface="Calibri" panose="020F0502020204030204" pitchFamily="34" charset="0"/>
                        </a:rPr>
                        <a:t>Anteil über 22 Jahre  und älter</a:t>
                      </a:r>
                      <a:endParaRPr lang="de-DE" i="1" dirty="0">
                        <a:latin typeface="Calibri" panose="020F0502020204030204" pitchFamily="34" charset="0"/>
                        <a:cs typeface="Calibri" panose="020F0502020204030204" pitchFamily="34" charset="0"/>
                      </a:endParaRPr>
                    </a:p>
                  </a:txBody>
                  <a:tcPr marL="68580" marR="68580"/>
                </a:tc>
                <a:tc>
                  <a:txBody>
                    <a:bodyPr/>
                    <a:lstStyle/>
                    <a:p>
                      <a:pPr algn="ctr"/>
                      <a:r>
                        <a:rPr lang="de-DE" i="1" dirty="0" smtClean="0">
                          <a:latin typeface="Calibri" panose="020F0502020204030204" pitchFamily="34" charset="0"/>
                          <a:cs typeface="Calibri" panose="020F0502020204030204" pitchFamily="34" charset="0"/>
                        </a:rPr>
                        <a:t>55,4%</a:t>
                      </a:r>
                      <a:endParaRPr lang="de-DE" i="1"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7"/>
                  </a:ext>
                </a:extLst>
              </a:tr>
            </a:tbl>
          </a:graphicData>
        </a:graphic>
      </p:graphicFrame>
      <p:sp>
        <p:nvSpPr>
          <p:cNvPr id="2" name="Textfeld 1"/>
          <p:cNvSpPr txBox="1"/>
          <p:nvPr/>
        </p:nvSpPr>
        <p:spPr>
          <a:xfrm>
            <a:off x="317810" y="1372414"/>
            <a:ext cx="6237605"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AbsolventInnen </a:t>
            </a:r>
            <a:r>
              <a:rPr lang="de-DE" dirty="0">
                <a:latin typeface="Calibri" panose="020F0502020204030204" pitchFamily="34" charset="0"/>
                <a:cs typeface="Calibri" panose="020F0502020204030204" pitchFamily="34" charset="0"/>
              </a:rPr>
              <a:t>der </a:t>
            </a:r>
            <a:r>
              <a:rPr lang="de-DE" b="1" dirty="0">
                <a:latin typeface="Calibri" panose="020F0502020204030204" pitchFamily="34" charset="0"/>
                <a:cs typeface="Calibri" panose="020F0502020204030204" pitchFamily="34" charset="0"/>
              </a:rPr>
              <a:t>dualen Ausbildung </a:t>
            </a:r>
            <a:r>
              <a:rPr lang="de-DE" dirty="0" smtClean="0">
                <a:latin typeface="Calibri" panose="020F0502020204030204" pitchFamily="34" charset="0"/>
                <a:cs typeface="Calibri" panose="020F0502020204030204" pitchFamily="34" charset="0"/>
              </a:rPr>
              <a:t>nach Alter (Deutschland)</a:t>
            </a:r>
            <a:endParaRPr lang="de-DE" dirty="0">
              <a:latin typeface="Calibri" panose="020F0502020204030204" pitchFamily="34" charset="0"/>
              <a:cs typeface="Calibri" panose="020F0502020204030204" pitchFamily="34" charset="0"/>
            </a:endParaRPr>
          </a:p>
        </p:txBody>
      </p:sp>
      <p:graphicFrame>
        <p:nvGraphicFramePr>
          <p:cNvPr id="8" name="Tabelle 7"/>
          <p:cNvGraphicFramePr>
            <a:graphicFrameLocks noGrp="1"/>
          </p:cNvGraphicFramePr>
          <p:nvPr>
            <p:extLst/>
          </p:nvPr>
        </p:nvGraphicFramePr>
        <p:xfrm>
          <a:off x="4425390" y="3246901"/>
          <a:ext cx="4378731" cy="2834640"/>
        </p:xfrm>
        <a:graphic>
          <a:graphicData uri="http://schemas.openxmlformats.org/drawingml/2006/table">
            <a:tbl>
              <a:tblPr firstRow="1" bandRow="1">
                <a:tableStyleId>{5C22544A-7EE6-4342-B048-85BDC9FD1C3A}</a:tableStyleId>
              </a:tblPr>
              <a:tblGrid>
                <a:gridCol w="2162447">
                  <a:extLst>
                    <a:ext uri="{9D8B030D-6E8A-4147-A177-3AD203B41FA5}">
                      <a16:colId xmlns:a16="http://schemas.microsoft.com/office/drawing/2014/main" xmlns="" val="20000"/>
                    </a:ext>
                  </a:extLst>
                </a:gridCol>
                <a:gridCol w="1205927">
                  <a:extLst>
                    <a:ext uri="{9D8B030D-6E8A-4147-A177-3AD203B41FA5}">
                      <a16:colId xmlns:a16="http://schemas.microsoft.com/office/drawing/2014/main" xmlns="" val="20002"/>
                    </a:ext>
                  </a:extLst>
                </a:gridCol>
                <a:gridCol w="1010357">
                  <a:extLst>
                    <a:ext uri="{9D8B030D-6E8A-4147-A177-3AD203B41FA5}">
                      <a16:colId xmlns:a16="http://schemas.microsoft.com/office/drawing/2014/main" xmlns="" val="20001"/>
                    </a:ext>
                  </a:extLst>
                </a:gridCol>
              </a:tblGrid>
              <a:tr h="370840">
                <a:tc>
                  <a:txBody>
                    <a:bodyPr/>
                    <a:lstStyle/>
                    <a:p>
                      <a:endParaRPr lang="de-DE" dirty="0">
                        <a:latin typeface="Calibri" panose="020F0502020204030204" pitchFamily="34" charset="0"/>
                        <a:cs typeface="Calibri" panose="020F0502020204030204" pitchFamily="34" charset="0"/>
                      </a:endParaRP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Calibri" panose="020F0502020204030204" pitchFamily="34" charset="0"/>
                          <a:cs typeface="Calibri" panose="020F0502020204030204" pitchFamily="34" charset="0"/>
                        </a:rPr>
                        <a:t>Erststudium </a:t>
                      </a:r>
                    </a:p>
                    <a:p>
                      <a:pPr algn="ct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Weiteres Studium</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0"/>
                  </a:ext>
                </a:extLst>
              </a:tr>
              <a:tr h="370840">
                <a:tc>
                  <a:txBody>
                    <a:bodyPr/>
                    <a:lstStyle/>
                    <a:p>
                      <a:r>
                        <a:rPr lang="de-DE" dirty="0" smtClean="0">
                          <a:latin typeface="Calibri" panose="020F0502020204030204" pitchFamily="34" charset="0"/>
                          <a:cs typeface="Calibri" panose="020F0502020204030204" pitchFamily="34" charset="0"/>
                        </a:rPr>
                        <a:t>Bachelor</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23,8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28,4 Jahre</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1"/>
                  </a:ext>
                </a:extLst>
              </a:tr>
              <a:tr h="370840">
                <a:tc>
                  <a:txBody>
                    <a:bodyPr/>
                    <a:lstStyle/>
                    <a:p>
                      <a:r>
                        <a:rPr lang="de-DE" dirty="0" smtClean="0">
                          <a:latin typeface="Calibri" panose="020F0502020204030204" pitchFamily="34" charset="0"/>
                          <a:cs typeface="Calibri" panose="020F0502020204030204" pitchFamily="34" charset="0"/>
                        </a:rPr>
                        <a:t>Lehramt (inkl. LA BA)</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24,7 Jahre</a:t>
                      </a: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25,5 Jahre</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2"/>
                  </a:ext>
                </a:extLst>
              </a:tr>
              <a:tr h="370840">
                <a:tc>
                  <a:txBody>
                    <a:bodyPr/>
                    <a:lstStyle/>
                    <a:p>
                      <a:r>
                        <a:rPr lang="de-DE" dirty="0" smtClean="0">
                          <a:latin typeface="Calibri" panose="020F0502020204030204" pitchFamily="34" charset="0"/>
                          <a:cs typeface="Calibri" panose="020F0502020204030204" pitchFamily="34" charset="0"/>
                        </a:rPr>
                        <a:t>Master</a:t>
                      </a:r>
                      <a:endParaRPr lang="de-DE" dirty="0">
                        <a:latin typeface="Calibri" panose="020F0502020204030204" pitchFamily="34" charset="0"/>
                        <a:cs typeface="Calibri" panose="020F0502020204030204" pitchFamily="34" charset="0"/>
                      </a:endParaRPr>
                    </a:p>
                  </a:txBody>
                  <a:tcPr marL="68580" marR="68580"/>
                </a:tc>
                <a:tc>
                  <a:txBody>
                    <a:bodyPr/>
                    <a:lstStyle/>
                    <a:p>
                      <a:pPr algn="ctr"/>
                      <a:endParaRPr lang="de-DE" dirty="0">
                        <a:latin typeface="Calibri" panose="020F0502020204030204" pitchFamily="34" charset="0"/>
                        <a:cs typeface="Calibri" panose="020F0502020204030204" pitchFamily="34" charset="0"/>
                      </a:endParaRPr>
                    </a:p>
                  </a:txBody>
                  <a:tcPr marL="68580" marR="68580"/>
                </a:tc>
                <a:tc>
                  <a:txBody>
                    <a:bodyPr/>
                    <a:lstStyle/>
                    <a:p>
                      <a:pPr algn="ctr"/>
                      <a:r>
                        <a:rPr lang="de-DE" dirty="0" smtClean="0">
                          <a:latin typeface="Calibri" panose="020F0502020204030204" pitchFamily="34" charset="0"/>
                          <a:cs typeface="Calibri" panose="020F0502020204030204" pitchFamily="34" charset="0"/>
                        </a:rPr>
                        <a:t>25,9 Jahre</a:t>
                      </a:r>
                      <a:endParaRPr lang="de-DE" dirty="0">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xmlns="" val="10003"/>
                  </a:ext>
                </a:extLst>
              </a:tr>
            </a:tbl>
          </a:graphicData>
        </a:graphic>
      </p:graphicFrame>
      <p:sp>
        <p:nvSpPr>
          <p:cNvPr id="9" name="Textfeld 8"/>
          <p:cNvSpPr txBox="1"/>
          <p:nvPr/>
        </p:nvSpPr>
        <p:spPr>
          <a:xfrm>
            <a:off x="3851821" y="6346120"/>
            <a:ext cx="4759636"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Statistisches Bundesamt 2015, S. 172/174</a:t>
            </a:r>
            <a:endParaRPr lang="de-DE" dirty="0">
              <a:latin typeface="Calibri" panose="020F0502020204030204" pitchFamily="34" charset="0"/>
              <a:cs typeface="Calibri" panose="020F0502020204030204" pitchFamily="34" charset="0"/>
            </a:endParaRPr>
          </a:p>
        </p:txBody>
      </p:sp>
      <p:sp>
        <p:nvSpPr>
          <p:cNvPr id="10" name="Rechteck 9"/>
          <p:cNvSpPr/>
          <p:nvPr/>
        </p:nvSpPr>
        <p:spPr>
          <a:xfrm>
            <a:off x="251520" y="5511403"/>
            <a:ext cx="3957365" cy="646331"/>
          </a:xfrm>
          <a:prstGeom prst="rect">
            <a:avLst/>
          </a:prstGeom>
        </p:spPr>
        <p:txBody>
          <a:bodyPr wrap="none">
            <a:spAutoFit/>
          </a:bodyPr>
          <a:lstStyle/>
          <a:p>
            <a:r>
              <a:rPr lang="de-DE" dirty="0">
                <a:latin typeface="Calibri" panose="020F0502020204030204" pitchFamily="34" charset="0"/>
                <a:cs typeface="Calibri" panose="020F0502020204030204" pitchFamily="34" charset="0"/>
              </a:rPr>
              <a:t>Quelle: Bundesinstitut für </a:t>
            </a:r>
            <a:r>
              <a:rPr lang="de-DE" dirty="0" smtClean="0">
                <a:latin typeface="Calibri" panose="020F0502020204030204" pitchFamily="34" charset="0"/>
                <a:cs typeface="Calibri" panose="020F0502020204030204" pitchFamily="34" charset="0"/>
              </a:rPr>
              <a:t>Berufsbildung</a:t>
            </a:r>
          </a:p>
          <a:p>
            <a:r>
              <a:rPr lang="de-DE" dirty="0" smtClean="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(BIBB) </a:t>
            </a:r>
            <a:r>
              <a:rPr lang="de-DE" dirty="0" smtClean="0">
                <a:latin typeface="Calibri" panose="020F0502020204030204" pitchFamily="34" charset="0"/>
                <a:cs typeface="Calibri" panose="020F0502020204030204" pitchFamily="34" charset="0"/>
              </a:rPr>
              <a:t>2016, </a:t>
            </a:r>
            <a:r>
              <a:rPr lang="de-DE" dirty="0">
                <a:latin typeface="Calibri" panose="020F0502020204030204" pitchFamily="34" charset="0"/>
                <a:cs typeface="Calibri" panose="020F0502020204030204" pitchFamily="34" charset="0"/>
              </a:rPr>
              <a:t>S. 153</a:t>
            </a:r>
          </a:p>
        </p:txBody>
      </p:sp>
      <p:sp>
        <p:nvSpPr>
          <p:cNvPr id="11" name="Textfeld 10"/>
          <p:cNvSpPr txBox="1"/>
          <p:nvPr/>
        </p:nvSpPr>
        <p:spPr>
          <a:xfrm>
            <a:off x="4002133" y="1988840"/>
            <a:ext cx="4962356"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Mittleres Alter beim </a:t>
            </a:r>
            <a:r>
              <a:rPr lang="de-DE" b="1" dirty="0">
                <a:latin typeface="Calibri" panose="020F0502020204030204" pitchFamily="34" charset="0"/>
                <a:cs typeface="Calibri" panose="020F0502020204030204" pitchFamily="34" charset="0"/>
              </a:rPr>
              <a:t>Hochschulabschluss </a:t>
            </a:r>
            <a:r>
              <a:rPr lang="de-DE" dirty="0">
                <a:latin typeface="Calibri" panose="020F0502020204030204" pitchFamily="34" charset="0"/>
                <a:cs typeface="Calibri" panose="020F0502020204030204" pitchFamily="34" charset="0"/>
              </a:rPr>
              <a:t>im Prüfungsjahr </a:t>
            </a:r>
            <a:r>
              <a:rPr lang="de-DE" dirty="0" smtClean="0">
                <a:latin typeface="Calibri" panose="020F0502020204030204" pitchFamily="34" charset="0"/>
                <a:cs typeface="Calibri" panose="020F0502020204030204" pitchFamily="34" charset="0"/>
              </a:rPr>
              <a:t>2014 alle Hochschulen (Deutschland, Median </a:t>
            </a:r>
            <a:r>
              <a:rPr lang="de-DE" dirty="0">
                <a:latin typeface="Calibri" panose="020F0502020204030204" pitchFamily="34" charset="0"/>
                <a:cs typeface="Calibri" panose="020F0502020204030204" pitchFamily="34" charset="0"/>
              </a:rPr>
              <a:t>in </a:t>
            </a:r>
            <a:r>
              <a:rPr lang="de-DE" dirty="0" smtClean="0">
                <a:latin typeface="Calibri" panose="020F0502020204030204" pitchFamily="34" charset="0"/>
                <a:cs typeface="Calibri" panose="020F0502020204030204" pitchFamily="34" charset="0"/>
              </a:rPr>
              <a:t>Jahren)</a:t>
            </a:r>
            <a:endParaRPr lang="de-DE" dirty="0">
              <a:latin typeface="Calibri" panose="020F0502020204030204" pitchFamily="34" charset="0"/>
              <a:cs typeface="Calibri" panose="020F0502020204030204" pitchFamily="34" charset="0"/>
            </a:endParaRPr>
          </a:p>
        </p:txBody>
      </p:sp>
      <p:sp>
        <p:nvSpPr>
          <p:cNvPr id="13"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15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3260" y="1333965"/>
            <a:ext cx="8289962" cy="323165"/>
          </a:xfrm>
          <a:prstGeom prst="rect">
            <a:avLst/>
          </a:prstGeom>
          <a:noFill/>
        </p:spPr>
        <p:txBody>
          <a:bodyPr wrap="square" rtlCol="0">
            <a:spAutoFit/>
          </a:bodyPr>
          <a:lstStyle/>
          <a:p>
            <a:pPr algn="just"/>
            <a:r>
              <a:rPr lang="de-DE" sz="1500" dirty="0">
                <a:latin typeface="Calibri" panose="020F0502020204030204" pitchFamily="34" charset="0"/>
                <a:cs typeface="Calibri" panose="020F0502020204030204" pitchFamily="34" charset="0"/>
              </a:rPr>
              <a:t>Befund 2: Fortsetzung Trend zur Höherqualifizierung (in Schule und Hochschule)</a:t>
            </a:r>
          </a:p>
        </p:txBody>
      </p:sp>
      <p:graphicFrame>
        <p:nvGraphicFramePr>
          <p:cNvPr id="4" name="Tabelle 3"/>
          <p:cNvGraphicFramePr>
            <a:graphicFrameLocks noGrp="1"/>
          </p:cNvGraphicFramePr>
          <p:nvPr>
            <p:extLst>
              <p:ext uri="{D42A27DB-BD31-4B8C-83A1-F6EECF244321}">
                <p14:modId xmlns:p14="http://schemas.microsoft.com/office/powerpoint/2010/main" val="2336690030"/>
              </p:ext>
            </p:extLst>
          </p:nvPr>
        </p:nvGraphicFramePr>
        <p:xfrm>
          <a:off x="777798" y="2306303"/>
          <a:ext cx="6715821" cy="3032760"/>
        </p:xfrm>
        <a:graphic>
          <a:graphicData uri="http://schemas.openxmlformats.org/drawingml/2006/table">
            <a:tbl>
              <a:tblPr firstRow="1" bandRow="1">
                <a:tableStyleId>{5C22544A-7EE6-4342-B048-85BDC9FD1C3A}</a:tableStyleId>
              </a:tblPr>
              <a:tblGrid>
                <a:gridCol w="3619184">
                  <a:extLst>
                    <a:ext uri="{9D8B030D-6E8A-4147-A177-3AD203B41FA5}">
                      <a16:colId xmlns:a16="http://schemas.microsoft.com/office/drawing/2014/main" xmlns="" val="20000"/>
                    </a:ext>
                  </a:extLst>
                </a:gridCol>
                <a:gridCol w="1077092">
                  <a:extLst>
                    <a:ext uri="{9D8B030D-6E8A-4147-A177-3AD203B41FA5}">
                      <a16:colId xmlns:a16="http://schemas.microsoft.com/office/drawing/2014/main" xmlns="" val="20001"/>
                    </a:ext>
                  </a:extLst>
                </a:gridCol>
                <a:gridCol w="1148897">
                  <a:extLst>
                    <a:ext uri="{9D8B030D-6E8A-4147-A177-3AD203B41FA5}">
                      <a16:colId xmlns:a16="http://schemas.microsoft.com/office/drawing/2014/main" xmlns="" val="20002"/>
                    </a:ext>
                  </a:extLst>
                </a:gridCol>
                <a:gridCol w="870648">
                  <a:extLst>
                    <a:ext uri="{9D8B030D-6E8A-4147-A177-3AD203B41FA5}">
                      <a16:colId xmlns:a16="http://schemas.microsoft.com/office/drawing/2014/main" xmlns="" val="20003"/>
                    </a:ext>
                  </a:extLst>
                </a:gridCol>
              </a:tblGrid>
              <a:tr h="274320">
                <a:tc>
                  <a:txBody>
                    <a:bodyPr/>
                    <a:lstStyle/>
                    <a:p>
                      <a:r>
                        <a:rPr lang="de-DE" sz="1400" dirty="0" smtClean="0"/>
                        <a:t>Abschlussart</a:t>
                      </a:r>
                      <a:endParaRPr lang="de-DE" sz="1400" dirty="0"/>
                    </a:p>
                  </a:txBody>
                  <a:tcPr marL="68580" marR="68580" marT="34290" marB="34290"/>
                </a:tc>
                <a:tc>
                  <a:txBody>
                    <a:bodyPr/>
                    <a:lstStyle/>
                    <a:p>
                      <a:pPr algn="ctr"/>
                      <a:r>
                        <a:rPr lang="de-DE" sz="1400" dirty="0" smtClean="0"/>
                        <a:t>2006</a:t>
                      </a:r>
                      <a:endParaRPr lang="de-DE" sz="1400" dirty="0"/>
                    </a:p>
                  </a:txBody>
                  <a:tcPr marL="68580" marR="68580" marT="34290" marB="34290"/>
                </a:tc>
                <a:tc>
                  <a:txBody>
                    <a:bodyPr/>
                    <a:lstStyle/>
                    <a:p>
                      <a:pPr algn="ctr"/>
                      <a:r>
                        <a:rPr lang="de-DE" sz="1400" dirty="0" smtClean="0"/>
                        <a:t>2010</a:t>
                      </a:r>
                      <a:endParaRPr lang="de-DE" sz="1400" dirty="0"/>
                    </a:p>
                  </a:txBody>
                  <a:tcPr marL="68580" marR="68580" marT="34290" marB="34290"/>
                </a:tc>
                <a:tc>
                  <a:txBody>
                    <a:bodyPr/>
                    <a:lstStyle/>
                    <a:p>
                      <a:pPr algn="ctr"/>
                      <a:r>
                        <a:rPr lang="de-DE" sz="1400" dirty="0" smtClean="0"/>
                        <a:t>2014</a:t>
                      </a:r>
                      <a:endParaRPr lang="de-DE" sz="1400" dirty="0"/>
                    </a:p>
                  </a:txBody>
                  <a:tcPr marL="68580" marR="68580" marT="34290" marB="34290"/>
                </a:tc>
                <a:extLst>
                  <a:ext uri="{0D108BD9-81ED-4DB2-BD59-A6C34878D82A}">
                    <a16:rowId xmlns:a16="http://schemas.microsoft.com/office/drawing/2014/main" xmlns="" val="10000"/>
                  </a:ext>
                </a:extLst>
              </a:tr>
              <a:tr h="278130">
                <a:tc>
                  <a:txBody>
                    <a:bodyPr/>
                    <a:lstStyle/>
                    <a:p>
                      <a:r>
                        <a:rPr lang="de-DE" sz="1400" dirty="0" smtClean="0"/>
                        <a:t>Ohne Hauptschulabschluss</a:t>
                      </a:r>
                      <a:endParaRPr lang="de-DE" sz="1400" dirty="0"/>
                    </a:p>
                  </a:txBody>
                  <a:tcPr marL="68580" marR="68580" marT="34290" marB="34290"/>
                </a:tc>
                <a:tc>
                  <a:txBody>
                    <a:bodyPr/>
                    <a:lstStyle/>
                    <a:p>
                      <a:pPr algn="ctr"/>
                      <a:r>
                        <a:rPr lang="de-DE" sz="1400" dirty="0" smtClean="0"/>
                        <a:t>8,0%</a:t>
                      </a:r>
                      <a:endParaRPr lang="de-DE" sz="1400" dirty="0"/>
                    </a:p>
                  </a:txBody>
                  <a:tcPr marL="68580" marR="68580" marT="34290" marB="34290"/>
                </a:tc>
                <a:tc>
                  <a:txBody>
                    <a:bodyPr/>
                    <a:lstStyle/>
                    <a:p>
                      <a:pPr algn="ctr"/>
                      <a:r>
                        <a:rPr lang="de-DE" sz="1400" dirty="0" smtClean="0"/>
                        <a:t>6,5%</a:t>
                      </a:r>
                      <a:endParaRPr lang="de-DE" sz="1400" dirty="0"/>
                    </a:p>
                  </a:txBody>
                  <a:tcPr marL="68580" marR="68580" marT="34290" marB="34290"/>
                </a:tc>
                <a:tc>
                  <a:txBody>
                    <a:bodyPr/>
                    <a:lstStyle/>
                    <a:p>
                      <a:pPr algn="ctr"/>
                      <a:r>
                        <a:rPr lang="de-DE" sz="1400" dirty="0" smtClean="0"/>
                        <a:t>5,8%</a:t>
                      </a:r>
                      <a:endParaRPr lang="de-DE" sz="1400" dirty="0"/>
                    </a:p>
                  </a:txBody>
                  <a:tcPr marL="68580" marR="68580" marT="34290" marB="34290"/>
                </a:tc>
                <a:extLst>
                  <a:ext uri="{0D108BD9-81ED-4DB2-BD59-A6C34878D82A}">
                    <a16:rowId xmlns:a16="http://schemas.microsoft.com/office/drawing/2014/main" xmlns="" val="10001"/>
                  </a:ext>
                </a:extLst>
              </a:tr>
              <a:tr h="274320">
                <a:tc>
                  <a:txBody>
                    <a:bodyPr/>
                    <a:lstStyle/>
                    <a:p>
                      <a:r>
                        <a:rPr lang="de-DE" sz="1400" dirty="0" smtClean="0"/>
                        <a:t>Hauptschulabschluss</a:t>
                      </a:r>
                      <a:endParaRPr lang="de-DE" sz="1400" dirty="0"/>
                    </a:p>
                  </a:txBody>
                  <a:tcPr marL="68580" marR="68580" marT="34290" marB="34290"/>
                </a:tc>
                <a:tc>
                  <a:txBody>
                    <a:bodyPr/>
                    <a:lstStyle/>
                    <a:p>
                      <a:pPr algn="ctr"/>
                      <a:r>
                        <a:rPr lang="de-DE" sz="1400" dirty="0" smtClean="0"/>
                        <a:t>22,7%</a:t>
                      </a:r>
                      <a:endParaRPr lang="de-DE" sz="1400" dirty="0"/>
                    </a:p>
                  </a:txBody>
                  <a:tcPr marL="68580" marR="68580" marT="34290" marB="34290"/>
                </a:tc>
                <a:tc>
                  <a:txBody>
                    <a:bodyPr/>
                    <a:lstStyle/>
                    <a:p>
                      <a:pPr algn="ctr"/>
                      <a:r>
                        <a:rPr lang="de-DE" sz="1400" dirty="0" smtClean="0"/>
                        <a:t>21,4%</a:t>
                      </a:r>
                      <a:endParaRPr lang="de-DE" sz="1400" dirty="0"/>
                    </a:p>
                  </a:txBody>
                  <a:tcPr marL="68580" marR="68580" marT="34290" marB="34290"/>
                </a:tc>
                <a:tc>
                  <a:txBody>
                    <a:bodyPr/>
                    <a:lstStyle/>
                    <a:p>
                      <a:pPr algn="ctr"/>
                      <a:r>
                        <a:rPr lang="de-DE" sz="1400" dirty="0" smtClean="0"/>
                        <a:t>17,6%</a:t>
                      </a:r>
                      <a:endParaRPr lang="de-DE" sz="1400" dirty="0"/>
                    </a:p>
                  </a:txBody>
                  <a:tcPr marL="68580" marR="68580" marT="34290" marB="34290"/>
                </a:tc>
                <a:extLst>
                  <a:ext uri="{0D108BD9-81ED-4DB2-BD59-A6C34878D82A}">
                    <a16:rowId xmlns:a16="http://schemas.microsoft.com/office/drawing/2014/main" xmlns="" val="10002"/>
                  </a:ext>
                </a:extLst>
              </a:tr>
              <a:tr h="278130">
                <a:tc>
                  <a:txBody>
                    <a:bodyPr/>
                    <a:lstStyle/>
                    <a:p>
                      <a:r>
                        <a:rPr lang="de-DE" sz="1400" i="1" dirty="0" smtClean="0">
                          <a:solidFill>
                            <a:schemeClr val="bg1">
                              <a:lumMod val="50000"/>
                            </a:schemeClr>
                          </a:solidFill>
                        </a:rPr>
                        <a:t>Hauptschulabschluss</a:t>
                      </a:r>
                      <a:r>
                        <a:rPr lang="de-DE" sz="1400" i="1" baseline="0" dirty="0" smtClean="0">
                          <a:solidFill>
                            <a:schemeClr val="bg1">
                              <a:lumMod val="50000"/>
                            </a:schemeClr>
                          </a:solidFill>
                        </a:rPr>
                        <a:t> inkl. </a:t>
                      </a:r>
                      <a:r>
                        <a:rPr lang="de-DE" sz="1400" i="1" baseline="0" dirty="0" err="1" smtClean="0">
                          <a:solidFill>
                            <a:schemeClr val="bg1">
                              <a:lumMod val="50000"/>
                            </a:schemeClr>
                          </a:solidFill>
                        </a:rPr>
                        <a:t>berufl</a:t>
                      </a:r>
                      <a:r>
                        <a:rPr lang="de-DE" sz="1400" i="1" baseline="0" dirty="0" smtClean="0">
                          <a:solidFill>
                            <a:schemeClr val="bg1">
                              <a:lumMod val="50000"/>
                            </a:schemeClr>
                          </a:solidFill>
                        </a:rPr>
                        <a:t>. Schulen</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26,5%</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25,2%</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21,2%</a:t>
                      </a:r>
                      <a:endParaRPr lang="de-DE" sz="1400" i="1" dirty="0">
                        <a:solidFill>
                          <a:schemeClr val="bg1">
                            <a:lumMod val="50000"/>
                          </a:schemeClr>
                        </a:solidFill>
                      </a:endParaRPr>
                    </a:p>
                  </a:txBody>
                  <a:tcPr marL="68580" marR="68580" marT="34290" marB="34290"/>
                </a:tc>
                <a:extLst>
                  <a:ext uri="{0D108BD9-81ED-4DB2-BD59-A6C34878D82A}">
                    <a16:rowId xmlns:a16="http://schemas.microsoft.com/office/drawing/2014/main" xmlns="" val="10003"/>
                  </a:ext>
                </a:extLst>
              </a:tr>
              <a:tr h="278130">
                <a:tc>
                  <a:txBody>
                    <a:bodyPr/>
                    <a:lstStyle/>
                    <a:p>
                      <a:r>
                        <a:rPr lang="de-DE" sz="1400" dirty="0" smtClean="0"/>
                        <a:t>Mittlerer</a:t>
                      </a:r>
                      <a:r>
                        <a:rPr lang="de-DE" sz="1400" baseline="0" dirty="0" smtClean="0"/>
                        <a:t> Abschluss</a:t>
                      </a:r>
                      <a:endParaRPr lang="de-DE" sz="1400" dirty="0"/>
                    </a:p>
                  </a:txBody>
                  <a:tcPr marL="68580" marR="68580" marT="34290" marB="34290"/>
                </a:tc>
                <a:tc>
                  <a:txBody>
                    <a:bodyPr/>
                    <a:lstStyle/>
                    <a:p>
                      <a:pPr algn="ctr"/>
                      <a:r>
                        <a:rPr lang="de-DE" sz="1400" dirty="0" smtClean="0"/>
                        <a:t>38,3%</a:t>
                      </a:r>
                      <a:endParaRPr lang="de-DE" sz="1400" dirty="0"/>
                    </a:p>
                  </a:txBody>
                  <a:tcPr marL="68580" marR="68580" marT="34290" marB="34290"/>
                </a:tc>
                <a:tc>
                  <a:txBody>
                    <a:bodyPr/>
                    <a:lstStyle/>
                    <a:p>
                      <a:pPr algn="ctr"/>
                      <a:r>
                        <a:rPr lang="de-DE" sz="1400" dirty="0" smtClean="0"/>
                        <a:t>42,6%</a:t>
                      </a:r>
                      <a:endParaRPr lang="de-DE" sz="1400" dirty="0"/>
                    </a:p>
                  </a:txBody>
                  <a:tcPr marL="68580" marR="68580" marT="34290" marB="34290"/>
                </a:tc>
                <a:tc>
                  <a:txBody>
                    <a:bodyPr/>
                    <a:lstStyle/>
                    <a:p>
                      <a:pPr algn="ctr"/>
                      <a:r>
                        <a:rPr lang="de-DE" sz="1400" dirty="0" smtClean="0"/>
                        <a:t>45,9%</a:t>
                      </a:r>
                      <a:endParaRPr lang="de-DE" sz="1400" dirty="0"/>
                    </a:p>
                  </a:txBody>
                  <a:tcPr marL="68580" marR="68580" marT="34290" marB="34290"/>
                </a:tc>
                <a:extLst>
                  <a:ext uri="{0D108BD9-81ED-4DB2-BD59-A6C34878D82A}">
                    <a16:rowId xmlns:a16="http://schemas.microsoft.com/office/drawing/2014/main" xmlns="" val="10004"/>
                  </a:ext>
                </a:extLst>
              </a:tr>
              <a:tr h="278130">
                <a:tc>
                  <a:txBody>
                    <a:bodyPr/>
                    <a:lstStyle/>
                    <a:p>
                      <a:r>
                        <a:rPr lang="de-DE" sz="1400" i="1" dirty="0" smtClean="0">
                          <a:solidFill>
                            <a:schemeClr val="bg1">
                              <a:lumMod val="50000"/>
                            </a:schemeClr>
                          </a:solidFill>
                        </a:rPr>
                        <a:t>Mittlerer Abschluss inkl. </a:t>
                      </a:r>
                      <a:r>
                        <a:rPr lang="de-DE" sz="1400" i="1" dirty="0" err="1" smtClean="0">
                          <a:solidFill>
                            <a:schemeClr val="bg1">
                              <a:lumMod val="50000"/>
                            </a:schemeClr>
                          </a:solidFill>
                        </a:rPr>
                        <a:t>berufl</a:t>
                      </a:r>
                      <a:r>
                        <a:rPr lang="de-DE" sz="1400" i="1" dirty="0" smtClean="0">
                          <a:solidFill>
                            <a:schemeClr val="bg1">
                              <a:lumMod val="50000"/>
                            </a:schemeClr>
                          </a:solidFill>
                        </a:rPr>
                        <a:t>. Schulen</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46,2%</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52,9%</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56,2%</a:t>
                      </a:r>
                      <a:endParaRPr lang="de-DE" sz="1400" i="1" dirty="0">
                        <a:solidFill>
                          <a:schemeClr val="bg1">
                            <a:lumMod val="50000"/>
                          </a:schemeClr>
                        </a:solidFill>
                      </a:endParaRPr>
                    </a:p>
                  </a:txBody>
                  <a:tcPr marL="68580" marR="68580" marT="34290" marB="34290"/>
                </a:tc>
                <a:extLst>
                  <a:ext uri="{0D108BD9-81ED-4DB2-BD59-A6C34878D82A}">
                    <a16:rowId xmlns:a16="http://schemas.microsoft.com/office/drawing/2014/main" xmlns="" val="10005"/>
                  </a:ext>
                </a:extLst>
              </a:tr>
              <a:tr h="278130">
                <a:tc>
                  <a:txBody>
                    <a:bodyPr/>
                    <a:lstStyle/>
                    <a:p>
                      <a:r>
                        <a:rPr lang="de-DE" sz="1400" dirty="0" smtClean="0"/>
                        <a:t>Fachhochschulreife</a:t>
                      </a:r>
                      <a:r>
                        <a:rPr lang="de-DE" sz="1400" baseline="30000" dirty="0" smtClean="0"/>
                        <a:t>3</a:t>
                      </a:r>
                      <a:endParaRPr lang="de-DE" sz="1400" baseline="30000" dirty="0"/>
                    </a:p>
                  </a:txBody>
                  <a:tcPr marL="68580" marR="68580" marT="34290" marB="34290">
                    <a:lnB w="12700" cmpd="sng">
                      <a:noFill/>
                    </a:lnB>
                  </a:tcPr>
                </a:tc>
                <a:tc>
                  <a:txBody>
                    <a:bodyPr/>
                    <a:lstStyle/>
                    <a:p>
                      <a:pPr algn="ctr"/>
                      <a:r>
                        <a:rPr lang="de-DE" sz="1400" dirty="0" smtClean="0"/>
                        <a:t>1,5%</a:t>
                      </a:r>
                      <a:endParaRPr lang="de-DE" sz="1400" dirty="0"/>
                    </a:p>
                  </a:txBody>
                  <a:tcPr marL="68580" marR="68580" marT="34290" marB="34290"/>
                </a:tc>
                <a:tc>
                  <a:txBody>
                    <a:bodyPr/>
                    <a:lstStyle/>
                    <a:p>
                      <a:pPr algn="ctr"/>
                      <a:r>
                        <a:rPr lang="de-DE" sz="1400" dirty="0" smtClean="0"/>
                        <a:t>1,4%</a:t>
                      </a:r>
                      <a:endParaRPr lang="de-DE" sz="1400" dirty="0"/>
                    </a:p>
                  </a:txBody>
                  <a:tcPr marL="68580" marR="68580" marT="34290" marB="34290"/>
                </a:tc>
                <a:tc>
                  <a:txBody>
                    <a:bodyPr/>
                    <a:lstStyle/>
                    <a:p>
                      <a:pPr algn="ctr"/>
                      <a:r>
                        <a:rPr lang="de-DE" sz="1400" dirty="0" smtClean="0"/>
                        <a:t>0,1%</a:t>
                      </a:r>
                      <a:endParaRPr lang="de-DE" sz="1400" dirty="0"/>
                    </a:p>
                  </a:txBody>
                  <a:tcPr marL="68580" marR="68580" marT="34290" marB="34290"/>
                </a:tc>
                <a:extLst>
                  <a:ext uri="{0D108BD9-81ED-4DB2-BD59-A6C34878D82A}">
                    <a16:rowId xmlns:a16="http://schemas.microsoft.com/office/drawing/2014/main" xmlns="" val="10006"/>
                  </a:ext>
                </a:extLst>
              </a:tr>
              <a:tr h="278130">
                <a:tc>
                  <a:txBody>
                    <a:bodyPr/>
                    <a:lstStyle/>
                    <a:p>
                      <a:r>
                        <a:rPr lang="de-DE" sz="1400" i="1" dirty="0" smtClean="0">
                          <a:solidFill>
                            <a:schemeClr val="bg1">
                              <a:lumMod val="50000"/>
                            </a:schemeClr>
                          </a:solidFill>
                        </a:rPr>
                        <a:t>Fachhochschulreife inkl. </a:t>
                      </a:r>
                      <a:r>
                        <a:rPr lang="de-DE" sz="1400" i="1" dirty="0" err="1" smtClean="0">
                          <a:solidFill>
                            <a:schemeClr val="bg1">
                              <a:lumMod val="50000"/>
                            </a:schemeClr>
                          </a:solidFill>
                        </a:rPr>
                        <a:t>berufl</a:t>
                      </a:r>
                      <a:r>
                        <a:rPr lang="de-DE" sz="1400" i="1" dirty="0" smtClean="0">
                          <a:solidFill>
                            <a:schemeClr val="bg1">
                              <a:lumMod val="50000"/>
                            </a:schemeClr>
                          </a:solidFill>
                        </a:rPr>
                        <a:t>. Schulen</a:t>
                      </a:r>
                      <a:endParaRPr lang="de-DE" sz="1400" i="1" dirty="0">
                        <a:solidFill>
                          <a:schemeClr val="bg1">
                            <a:lumMod val="50000"/>
                          </a:schemeClr>
                        </a:solidFill>
                      </a:endParaRPr>
                    </a:p>
                  </a:txBody>
                  <a:tcPr marL="68580" marR="68580" marT="34290" marB="34290">
                    <a:lnT w="12700" cmpd="sng">
                      <a:noFill/>
                    </a:lnT>
                    <a:lnB w="12700" cmpd="sng">
                      <a:noFill/>
                    </a:lnB>
                  </a:tcPr>
                </a:tc>
                <a:tc>
                  <a:txBody>
                    <a:bodyPr/>
                    <a:lstStyle/>
                    <a:p>
                      <a:pPr algn="ctr"/>
                      <a:r>
                        <a:rPr lang="de-DE" sz="1400" i="1" dirty="0" smtClean="0">
                          <a:solidFill>
                            <a:schemeClr val="bg1">
                              <a:lumMod val="50000"/>
                            </a:schemeClr>
                          </a:solidFill>
                        </a:rPr>
                        <a:t>13,4%</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15,2%</a:t>
                      </a:r>
                      <a:endParaRPr lang="de-DE" sz="1400" i="1" dirty="0">
                        <a:solidFill>
                          <a:schemeClr val="bg1">
                            <a:lumMod val="50000"/>
                          </a:schemeClr>
                        </a:solidFill>
                      </a:endParaRPr>
                    </a:p>
                  </a:txBody>
                  <a:tcPr marL="68580" marR="68580" marT="34290" marB="34290"/>
                </a:tc>
                <a:tc>
                  <a:txBody>
                    <a:bodyPr/>
                    <a:lstStyle/>
                    <a:p>
                      <a:pPr algn="ctr"/>
                      <a:r>
                        <a:rPr lang="de-DE" sz="1400" i="1" dirty="0" smtClean="0">
                          <a:solidFill>
                            <a:schemeClr val="bg1">
                              <a:lumMod val="50000"/>
                            </a:schemeClr>
                          </a:solidFill>
                        </a:rPr>
                        <a:t>11,8%</a:t>
                      </a:r>
                      <a:endParaRPr lang="de-DE" sz="1400" i="1" dirty="0">
                        <a:solidFill>
                          <a:schemeClr val="bg1">
                            <a:lumMod val="50000"/>
                          </a:schemeClr>
                        </a:solidFill>
                      </a:endParaRPr>
                    </a:p>
                  </a:txBody>
                  <a:tcPr marL="68580" marR="68580" marT="34290" marB="34290"/>
                </a:tc>
                <a:extLst>
                  <a:ext uri="{0D108BD9-81ED-4DB2-BD59-A6C34878D82A}">
                    <a16:rowId xmlns:a16="http://schemas.microsoft.com/office/drawing/2014/main" xmlns="" val="10007"/>
                  </a:ext>
                </a:extLst>
              </a:tr>
              <a:tr h="278130">
                <a:tc>
                  <a:txBody>
                    <a:bodyPr/>
                    <a:lstStyle/>
                    <a:p>
                      <a:r>
                        <a:rPr lang="de-DE" sz="1400" i="0" dirty="0" smtClean="0"/>
                        <a:t>Allgemeine Hochschulreife</a:t>
                      </a:r>
                      <a:endParaRPr lang="de-DE" sz="1400" i="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i="1" dirty="0" smtClean="0"/>
                        <a:t>25,3%</a:t>
                      </a:r>
                      <a:endParaRPr lang="de-DE" sz="1400" i="1" dirty="0"/>
                    </a:p>
                  </a:txBody>
                  <a:tcPr marL="68580" marR="68580" marT="34290" marB="34290">
                    <a:lnL w="12700" cmpd="sng">
                      <a:noFill/>
                    </a:lnL>
                    <a:lnB w="12700" cmpd="sng">
                      <a:noFill/>
                    </a:lnB>
                  </a:tcPr>
                </a:tc>
                <a:tc>
                  <a:txBody>
                    <a:bodyPr/>
                    <a:lstStyle/>
                    <a:p>
                      <a:pPr algn="ctr"/>
                      <a:r>
                        <a:rPr lang="de-DE" sz="1400" i="1" dirty="0" smtClean="0"/>
                        <a:t>28,8%</a:t>
                      </a:r>
                      <a:endParaRPr lang="de-DE" sz="1400" i="1" dirty="0"/>
                    </a:p>
                  </a:txBody>
                  <a:tcPr marL="68580" marR="68580" marT="34290" marB="34290">
                    <a:lnB w="12700" cmpd="sng">
                      <a:noFill/>
                    </a:lnB>
                  </a:tcPr>
                </a:tc>
                <a:tc>
                  <a:txBody>
                    <a:bodyPr/>
                    <a:lstStyle/>
                    <a:p>
                      <a:pPr algn="ctr"/>
                      <a:r>
                        <a:rPr lang="de-DE" sz="1400" i="1" dirty="0" smtClean="0"/>
                        <a:t>34,7%</a:t>
                      </a:r>
                      <a:endParaRPr lang="de-DE" sz="1400" i="1" dirty="0"/>
                    </a:p>
                  </a:txBody>
                  <a:tcPr marL="68580" marR="68580" marT="34290" marB="34290">
                    <a:lnB w="12700" cmpd="sng">
                      <a:noFill/>
                    </a:lnB>
                  </a:tcPr>
                </a:tc>
                <a:extLst>
                  <a:ext uri="{0D108BD9-81ED-4DB2-BD59-A6C34878D82A}">
                    <a16:rowId xmlns:a16="http://schemas.microsoft.com/office/drawing/2014/main" xmlns="" val="10008"/>
                  </a:ext>
                </a:extLst>
              </a:tr>
              <a:tr h="480060">
                <a:tc>
                  <a:txBody>
                    <a:bodyPr/>
                    <a:lstStyle/>
                    <a:p>
                      <a:r>
                        <a:rPr lang="de-DE" sz="1400" i="1" dirty="0" smtClean="0">
                          <a:solidFill>
                            <a:schemeClr val="bg1">
                              <a:lumMod val="50000"/>
                            </a:schemeClr>
                          </a:solidFill>
                        </a:rPr>
                        <a:t>Allgemeine Hochschulreife inkl. </a:t>
                      </a:r>
                      <a:r>
                        <a:rPr lang="de-DE" sz="1400" i="1" dirty="0" err="1" smtClean="0">
                          <a:solidFill>
                            <a:schemeClr val="bg1">
                              <a:lumMod val="50000"/>
                            </a:schemeClr>
                          </a:solidFill>
                        </a:rPr>
                        <a:t>berufl</a:t>
                      </a:r>
                      <a:r>
                        <a:rPr lang="de-DE" sz="1400" i="1" dirty="0" smtClean="0">
                          <a:solidFill>
                            <a:schemeClr val="bg1">
                              <a:lumMod val="50000"/>
                            </a:schemeClr>
                          </a:solidFill>
                        </a:rPr>
                        <a:t>.</a:t>
                      </a:r>
                      <a:r>
                        <a:rPr lang="de-DE" sz="1400" i="1" baseline="0" dirty="0" smtClean="0">
                          <a:solidFill>
                            <a:schemeClr val="bg1">
                              <a:lumMod val="50000"/>
                            </a:schemeClr>
                          </a:solidFill>
                        </a:rPr>
                        <a:t> </a:t>
                      </a:r>
                      <a:r>
                        <a:rPr lang="de-DE" sz="1400" i="1" dirty="0" smtClean="0">
                          <a:solidFill>
                            <a:schemeClr val="bg1">
                              <a:lumMod val="50000"/>
                            </a:schemeClr>
                          </a:solidFill>
                        </a:rPr>
                        <a:t>Schulen</a:t>
                      </a:r>
                      <a:endParaRPr lang="de-DE" sz="1400" i="1" dirty="0">
                        <a:solidFill>
                          <a:schemeClr val="bg1">
                            <a:lumMod val="5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i="1" dirty="0" smtClean="0">
                          <a:solidFill>
                            <a:schemeClr val="bg1">
                              <a:lumMod val="50000"/>
                            </a:schemeClr>
                          </a:solidFill>
                        </a:rPr>
                        <a:t>29,6%</a:t>
                      </a:r>
                      <a:endParaRPr lang="de-DE" sz="1400" i="1" dirty="0">
                        <a:solidFill>
                          <a:schemeClr val="bg1">
                            <a:lumMod val="5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i="1" dirty="0" smtClean="0">
                          <a:solidFill>
                            <a:schemeClr val="bg1">
                              <a:lumMod val="50000"/>
                            </a:schemeClr>
                          </a:solidFill>
                        </a:rPr>
                        <a:t>33,9%</a:t>
                      </a:r>
                      <a:endParaRPr lang="de-DE" sz="1400" i="1" dirty="0">
                        <a:solidFill>
                          <a:schemeClr val="bg1">
                            <a:lumMod val="5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400" i="1" dirty="0" smtClean="0">
                          <a:solidFill>
                            <a:schemeClr val="bg1">
                              <a:lumMod val="50000"/>
                            </a:schemeClr>
                          </a:solidFill>
                        </a:rPr>
                        <a:t>41,0%</a:t>
                      </a:r>
                      <a:endParaRPr lang="de-DE" sz="1400" i="1" dirty="0">
                        <a:solidFill>
                          <a:schemeClr val="bg1">
                            <a:lumMod val="50000"/>
                          </a:schemeClr>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bl>
          </a:graphicData>
        </a:graphic>
      </p:graphicFrame>
      <p:sp>
        <p:nvSpPr>
          <p:cNvPr id="5" name="Textfeld 4"/>
          <p:cNvSpPr txBox="1"/>
          <p:nvPr/>
        </p:nvSpPr>
        <p:spPr>
          <a:xfrm>
            <a:off x="195745" y="1867696"/>
            <a:ext cx="8864991"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Schulabgänger/innen nach dem höchstem allgemeinbildenden Schulabschluss (Deutschland)</a:t>
            </a:r>
            <a:endParaRPr lang="de-DE" dirty="0">
              <a:latin typeface="Calibri" panose="020F0502020204030204" pitchFamily="34" charset="0"/>
              <a:cs typeface="Calibri" panose="020F0502020204030204" pitchFamily="34" charset="0"/>
            </a:endParaRPr>
          </a:p>
        </p:txBody>
      </p:sp>
      <p:sp>
        <p:nvSpPr>
          <p:cNvPr id="6" name="Textfeld 5"/>
          <p:cNvSpPr txBox="1"/>
          <p:nvPr/>
        </p:nvSpPr>
        <p:spPr>
          <a:xfrm>
            <a:off x="367990" y="5565852"/>
            <a:ext cx="5906810"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Autorengruppe Bildungsberichterstattung 2016, S. 96</a:t>
            </a:r>
            <a:endParaRPr lang="de-DE" dirty="0">
              <a:latin typeface="Calibri" panose="020F0502020204030204" pitchFamily="34" charset="0"/>
              <a:cs typeface="Calibri" panose="020F0502020204030204" pitchFamily="34" charset="0"/>
            </a:endParaRPr>
          </a:p>
        </p:txBody>
      </p:sp>
      <p:sp>
        <p:nvSpPr>
          <p:cNvPr id="7" name="Textfeld 6"/>
          <p:cNvSpPr txBox="1"/>
          <p:nvPr/>
        </p:nvSpPr>
        <p:spPr>
          <a:xfrm>
            <a:off x="683568" y="5310997"/>
            <a:ext cx="6511719" cy="253916"/>
          </a:xfrm>
          <a:prstGeom prst="rect">
            <a:avLst/>
          </a:prstGeom>
          <a:noFill/>
        </p:spPr>
        <p:txBody>
          <a:bodyPr wrap="none" rtlCol="0">
            <a:spAutoFit/>
          </a:bodyPr>
          <a:lstStyle/>
          <a:p>
            <a:r>
              <a:rPr lang="de-DE" sz="1050" dirty="0">
                <a:latin typeface="Calibri" panose="020F0502020204030204" pitchFamily="34" charset="0"/>
                <a:cs typeface="Calibri" panose="020F0502020204030204" pitchFamily="34" charset="0"/>
              </a:rPr>
              <a:t>3 2014 ohne Absolventinnen und Absolventen, dir nur den schulischen Teil der Fachhochschulreife erworben haben</a:t>
            </a:r>
          </a:p>
        </p:txBody>
      </p:sp>
      <p:sp>
        <p:nvSpPr>
          <p:cNvPr id="8" name="Textfeld 7"/>
          <p:cNvSpPr txBox="1"/>
          <p:nvPr/>
        </p:nvSpPr>
        <p:spPr>
          <a:xfrm>
            <a:off x="3419872" y="5935184"/>
            <a:ext cx="5899500" cy="646331"/>
          </a:xfrm>
          <a:prstGeom prst="rect">
            <a:avLst/>
          </a:prstGeom>
          <a:noFill/>
        </p:spPr>
        <p:txBody>
          <a:bodyPr wrap="none" rtlCol="0">
            <a:spAutoFit/>
          </a:bodyPr>
          <a:lstStyle/>
          <a:p>
            <a:r>
              <a:rPr lang="de-DE" dirty="0" smtClean="0">
                <a:solidFill>
                  <a:srgbClr val="FF0000"/>
                </a:solidFill>
                <a:latin typeface="Calibri" panose="020F0502020204030204" pitchFamily="34" charset="0"/>
                <a:cs typeface="Calibri" panose="020F0502020204030204" pitchFamily="34" charset="0"/>
              </a:rPr>
              <a:t>Auch</a:t>
            </a:r>
            <a:r>
              <a:rPr lang="de-DE" dirty="0">
                <a:solidFill>
                  <a:srgbClr val="FF0000"/>
                </a:solidFill>
                <a:latin typeface="Calibri" panose="020F0502020204030204" pitchFamily="34" charset="0"/>
                <a:cs typeface="Calibri" panose="020F0502020204030204" pitchFamily="34" charset="0"/>
              </a:rPr>
              <a:t>: </a:t>
            </a:r>
            <a:r>
              <a:rPr lang="de-DE" dirty="0" smtClean="0">
                <a:solidFill>
                  <a:srgbClr val="FF0000"/>
                </a:solidFill>
                <a:latin typeface="Calibri" panose="020F0502020204030204" pitchFamily="34" charset="0"/>
                <a:cs typeface="Calibri" panose="020F0502020204030204" pitchFamily="34" charset="0"/>
              </a:rPr>
              <a:t>steigender Anteil der </a:t>
            </a:r>
            <a:r>
              <a:rPr lang="de-DE" dirty="0" err="1" smtClean="0">
                <a:solidFill>
                  <a:srgbClr val="FF0000"/>
                </a:solidFill>
                <a:latin typeface="Calibri" panose="020F0502020204030204" pitchFamily="34" charset="0"/>
                <a:cs typeface="Calibri" panose="020F0502020204030204" pitchFamily="34" charset="0"/>
              </a:rPr>
              <a:t>StudienanfängerInnen</a:t>
            </a:r>
            <a:r>
              <a:rPr lang="de-DE" dirty="0" smtClean="0">
                <a:solidFill>
                  <a:srgbClr val="FF0000"/>
                </a:solidFill>
                <a:latin typeface="Calibri" panose="020F0502020204030204" pitchFamily="34" charset="0"/>
                <a:cs typeface="Calibri" panose="020F0502020204030204" pitchFamily="34" charset="0"/>
              </a:rPr>
              <a:t> an </a:t>
            </a:r>
            <a:r>
              <a:rPr lang="de-DE" dirty="0">
                <a:solidFill>
                  <a:srgbClr val="FF0000"/>
                </a:solidFill>
                <a:latin typeface="Calibri" panose="020F0502020204030204" pitchFamily="34" charset="0"/>
                <a:cs typeface="Calibri" panose="020F0502020204030204" pitchFamily="34" charset="0"/>
              </a:rPr>
              <a:t>der </a:t>
            </a:r>
            <a:endParaRPr lang="de-DE" dirty="0" smtClean="0">
              <a:solidFill>
                <a:srgbClr val="FF0000"/>
              </a:solidFill>
              <a:latin typeface="Calibri" panose="020F0502020204030204" pitchFamily="34" charset="0"/>
              <a:cs typeface="Calibri" panose="020F0502020204030204" pitchFamily="34" charset="0"/>
            </a:endParaRPr>
          </a:p>
          <a:p>
            <a:r>
              <a:rPr lang="de-DE" dirty="0" smtClean="0">
                <a:solidFill>
                  <a:srgbClr val="FF0000"/>
                </a:solidFill>
                <a:latin typeface="Calibri" panose="020F0502020204030204" pitchFamily="34" charset="0"/>
                <a:cs typeface="Calibri" panose="020F0502020204030204" pitchFamily="34" charset="0"/>
              </a:rPr>
              <a:t>altersentsprechenden Bevölkerung (1995: 27,5%; 2015: 58%)</a:t>
            </a:r>
            <a:endParaRPr lang="de-DE" dirty="0">
              <a:solidFill>
                <a:srgbClr val="FF0000"/>
              </a:solidFill>
              <a:latin typeface="Calibri" panose="020F0502020204030204" pitchFamily="34" charset="0"/>
              <a:cs typeface="Calibri" panose="020F0502020204030204" pitchFamily="34" charset="0"/>
            </a:endParaRPr>
          </a:p>
        </p:txBody>
      </p:sp>
      <p:sp>
        <p:nvSpPr>
          <p:cNvPr id="10"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0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7990" y="1245696"/>
            <a:ext cx="8289962" cy="323165"/>
          </a:xfrm>
          <a:prstGeom prst="rect">
            <a:avLst/>
          </a:prstGeom>
          <a:noFill/>
        </p:spPr>
        <p:txBody>
          <a:bodyPr wrap="square" rtlCol="0">
            <a:spAutoFit/>
          </a:bodyPr>
          <a:lstStyle/>
          <a:p>
            <a:pPr algn="just"/>
            <a:r>
              <a:rPr lang="de-DE" sz="1500" dirty="0">
                <a:latin typeface="Calibri" panose="020F0502020204030204" pitchFamily="34" charset="0"/>
                <a:cs typeface="Calibri" panose="020F0502020204030204" pitchFamily="34" charset="0"/>
              </a:rPr>
              <a:t>Befund 4: Regionale </a:t>
            </a:r>
            <a:r>
              <a:rPr lang="de-DE" sz="1500" dirty="0" err="1">
                <a:latin typeface="Calibri" panose="020F0502020204030204" pitchFamily="34" charset="0"/>
                <a:cs typeface="Calibri" panose="020F0502020204030204" pitchFamily="34" charset="0"/>
              </a:rPr>
              <a:t>Bildungs</a:t>
            </a:r>
            <a:r>
              <a:rPr lang="de-DE" sz="1500" dirty="0">
                <a:latin typeface="Calibri" panose="020F0502020204030204" pitchFamily="34" charset="0"/>
                <a:cs typeface="Calibri" panose="020F0502020204030204" pitchFamily="34" charset="0"/>
              </a:rPr>
              <a:t>(teilhabe)</a:t>
            </a:r>
            <a:r>
              <a:rPr lang="de-DE" sz="1500" dirty="0" err="1">
                <a:latin typeface="Calibri" panose="020F0502020204030204" pitchFamily="34" charset="0"/>
                <a:cs typeface="Calibri" panose="020F0502020204030204" pitchFamily="34" charset="0"/>
              </a:rPr>
              <a:t>chancen</a:t>
            </a:r>
            <a:r>
              <a:rPr lang="de-DE" sz="1500" dirty="0">
                <a:latin typeface="Calibri" panose="020F0502020204030204" pitchFamily="34" charset="0"/>
                <a:cs typeface="Calibri" panose="020F0502020204030204" pitchFamily="34" charset="0"/>
              </a:rPr>
              <a:t> (formale &amp; non-formal Bildung)</a:t>
            </a:r>
          </a:p>
        </p:txBody>
      </p:sp>
      <p:sp>
        <p:nvSpPr>
          <p:cNvPr id="4" name="Textfeld 3"/>
          <p:cNvSpPr txBox="1"/>
          <p:nvPr/>
        </p:nvSpPr>
        <p:spPr>
          <a:xfrm>
            <a:off x="405588" y="3255299"/>
            <a:ext cx="3613938" cy="1200329"/>
          </a:xfrm>
          <a:prstGeom prst="rect">
            <a:avLst/>
          </a:prstGeom>
          <a:noFill/>
        </p:spPr>
        <p:txBody>
          <a:bodyPr wrap="none" rtlCol="0">
            <a:spAutoFit/>
          </a:bodyPr>
          <a:lstStyle/>
          <a:p>
            <a:r>
              <a:rPr lang="de-DE" dirty="0" smtClean="0">
                <a:solidFill>
                  <a:srgbClr val="FF0000"/>
                </a:solidFill>
                <a:latin typeface="Calibri" panose="020F0502020204030204" pitchFamily="34" charset="0"/>
                <a:cs typeface="Calibri" panose="020F0502020204030204" pitchFamily="34" charset="0"/>
              </a:rPr>
              <a:t>Weitere starke regionale Differenzen</a:t>
            </a:r>
          </a:p>
          <a:p>
            <a:r>
              <a:rPr lang="de-DE" dirty="0">
                <a:solidFill>
                  <a:srgbClr val="FF0000"/>
                </a:solidFill>
                <a:latin typeface="Calibri" panose="020F0502020204030204" pitchFamily="34" charset="0"/>
                <a:cs typeface="Calibri" panose="020F0502020204030204" pitchFamily="34" charset="0"/>
              </a:rPr>
              <a:t>b</a:t>
            </a:r>
            <a:r>
              <a:rPr lang="de-DE" dirty="0" smtClean="0">
                <a:solidFill>
                  <a:srgbClr val="FF0000"/>
                </a:solidFill>
                <a:latin typeface="Calibri" panose="020F0502020204030204" pitchFamily="34" charset="0"/>
                <a:cs typeface="Calibri" panose="020F0502020204030204" pitchFamily="34" charset="0"/>
              </a:rPr>
              <a:t>spw.</a:t>
            </a:r>
          </a:p>
          <a:p>
            <a:pPr marL="214313" indent="-214313">
              <a:buFont typeface="Arial" panose="020B0604020202020204" pitchFamily="34" charset="0"/>
              <a:buChar char="•"/>
            </a:pPr>
            <a:r>
              <a:rPr lang="de-DE" dirty="0" smtClean="0">
                <a:solidFill>
                  <a:srgbClr val="FF0000"/>
                </a:solidFill>
                <a:latin typeface="Calibri" panose="020F0502020204030204" pitchFamily="34" charset="0"/>
                <a:cs typeface="Calibri" panose="020F0502020204030204" pitchFamily="34" charset="0"/>
              </a:rPr>
              <a:t>Inklusive </a:t>
            </a:r>
            <a:r>
              <a:rPr lang="de-DE" dirty="0">
                <a:solidFill>
                  <a:srgbClr val="FF0000"/>
                </a:solidFill>
                <a:latin typeface="Calibri" panose="020F0502020204030204" pitchFamily="34" charset="0"/>
                <a:cs typeface="Calibri" panose="020F0502020204030204" pitchFamily="34" charset="0"/>
              </a:rPr>
              <a:t>Beschulung </a:t>
            </a:r>
          </a:p>
          <a:p>
            <a:pPr marL="214313" indent="-214313">
              <a:buFont typeface="Arial" panose="020B0604020202020204" pitchFamily="34" charset="0"/>
              <a:buChar char="•"/>
            </a:pPr>
            <a:r>
              <a:rPr lang="de-DE" dirty="0" smtClean="0">
                <a:solidFill>
                  <a:srgbClr val="FF0000"/>
                </a:solidFill>
                <a:latin typeface="Calibri" panose="020F0502020204030204" pitchFamily="34" charset="0"/>
                <a:cs typeface="Calibri" panose="020F0502020204030204" pitchFamily="34" charset="0"/>
              </a:rPr>
              <a:t>Einrichtungen der Jugendarbeit</a:t>
            </a:r>
          </a:p>
        </p:txBody>
      </p:sp>
      <p:sp>
        <p:nvSpPr>
          <p:cNvPr id="5" name="Textfeld 4"/>
          <p:cNvSpPr txBox="1"/>
          <p:nvPr/>
        </p:nvSpPr>
        <p:spPr>
          <a:xfrm>
            <a:off x="336414" y="1755755"/>
            <a:ext cx="3651064" cy="923330"/>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Angebots-Nachfrage-Relation in der </a:t>
            </a:r>
          </a:p>
          <a:p>
            <a:r>
              <a:rPr lang="de-DE" dirty="0" smtClean="0">
                <a:latin typeface="Calibri" panose="020F0502020204030204" pitchFamily="34" charset="0"/>
                <a:cs typeface="Calibri" panose="020F0502020204030204" pitchFamily="34" charset="0"/>
              </a:rPr>
              <a:t>dualen  Ausbildung nach Arbeits-</a:t>
            </a:r>
          </a:p>
          <a:p>
            <a:r>
              <a:rPr lang="de-DE" dirty="0" err="1" smtClean="0">
                <a:latin typeface="Calibri" panose="020F0502020204030204" pitchFamily="34" charset="0"/>
                <a:cs typeface="Calibri" panose="020F0502020204030204" pitchFamily="34" charset="0"/>
              </a:rPr>
              <a:t>agenturbezirken</a:t>
            </a:r>
            <a:r>
              <a:rPr lang="de-DE" dirty="0" smtClean="0">
                <a:latin typeface="Calibri" panose="020F0502020204030204" pitchFamily="34" charset="0"/>
                <a:cs typeface="Calibri" panose="020F0502020204030204" pitchFamily="34" charset="0"/>
              </a:rPr>
              <a:t>  (Deutschland 2015)</a:t>
            </a:r>
            <a:endParaRPr lang="de-DE" dirty="0">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a:stretch>
            <a:fillRect/>
          </a:stretch>
        </p:blipFill>
        <p:spPr>
          <a:xfrm>
            <a:off x="4157221" y="1587377"/>
            <a:ext cx="4872535" cy="4320952"/>
          </a:xfrm>
          <a:prstGeom prst="rect">
            <a:avLst/>
          </a:prstGeom>
        </p:spPr>
      </p:pic>
      <p:sp>
        <p:nvSpPr>
          <p:cNvPr id="7" name="Textfeld 6"/>
          <p:cNvSpPr txBox="1"/>
          <p:nvPr/>
        </p:nvSpPr>
        <p:spPr>
          <a:xfrm>
            <a:off x="355449" y="5926845"/>
            <a:ext cx="6023829"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Autorengruppe Bildungsberichterstattung 2016, S. 107</a:t>
            </a:r>
            <a:endParaRPr lang="de-DE" dirty="0">
              <a:latin typeface="Calibri" panose="020F0502020204030204" pitchFamily="34" charset="0"/>
              <a:cs typeface="Calibri" panose="020F0502020204030204" pitchFamily="34" charset="0"/>
            </a:endParaRPr>
          </a:p>
        </p:txBody>
      </p:sp>
      <p:sp>
        <p:nvSpPr>
          <p:cNvPr id="9"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883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0219" y="905521"/>
            <a:ext cx="8289962" cy="323165"/>
          </a:xfrm>
          <a:prstGeom prst="rect">
            <a:avLst/>
          </a:prstGeom>
          <a:noFill/>
        </p:spPr>
        <p:txBody>
          <a:bodyPr wrap="square" rtlCol="0">
            <a:spAutoFit/>
          </a:bodyPr>
          <a:lstStyle/>
          <a:p>
            <a:pPr algn="just"/>
            <a:r>
              <a:rPr lang="de-DE" sz="1500" dirty="0">
                <a:latin typeface="Calibri" panose="020F0502020204030204" pitchFamily="34" charset="0"/>
                <a:cs typeface="Calibri" panose="020F0502020204030204" pitchFamily="34" charset="0"/>
              </a:rPr>
              <a:t>Befund 5: Schichtspezifische Bildungsteilhabe (in formaler &amp; non-formale Bildung) </a:t>
            </a:r>
          </a:p>
        </p:txBody>
      </p:sp>
      <p:sp>
        <p:nvSpPr>
          <p:cNvPr id="4" name="Textfeld 3"/>
          <p:cNvSpPr txBox="1"/>
          <p:nvPr/>
        </p:nvSpPr>
        <p:spPr>
          <a:xfrm>
            <a:off x="151374" y="1375250"/>
            <a:ext cx="8408807" cy="646331"/>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Verteilung der 15-Jährigen auf die Bildungsgänge nach sozioökonomischem Status der </a:t>
            </a:r>
            <a:r>
              <a:rPr lang="de-DE" dirty="0" smtClean="0">
                <a:latin typeface="Calibri" panose="020F0502020204030204" pitchFamily="34" charset="0"/>
                <a:cs typeface="Calibri" panose="020F0502020204030204" pitchFamily="34" charset="0"/>
              </a:rPr>
              <a:t>Eltern (Deutschland in %)</a:t>
            </a:r>
            <a:endParaRPr lang="de-DE" dirty="0">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2"/>
          <a:stretch>
            <a:fillRect/>
          </a:stretch>
        </p:blipFill>
        <p:spPr>
          <a:xfrm>
            <a:off x="810127" y="2074067"/>
            <a:ext cx="7034822" cy="3467243"/>
          </a:xfrm>
          <a:prstGeom prst="rect">
            <a:avLst/>
          </a:prstGeom>
        </p:spPr>
      </p:pic>
      <p:sp>
        <p:nvSpPr>
          <p:cNvPr id="6" name="Textfeld 5"/>
          <p:cNvSpPr txBox="1"/>
          <p:nvPr/>
        </p:nvSpPr>
        <p:spPr>
          <a:xfrm>
            <a:off x="123135" y="5744814"/>
            <a:ext cx="6741141"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Autorengruppe Bildungsberichterstattung 2016, Tab. D2-7web</a:t>
            </a:r>
            <a:endParaRPr lang="de-DE" dirty="0">
              <a:latin typeface="Calibri" panose="020F0502020204030204" pitchFamily="34" charset="0"/>
              <a:cs typeface="Calibri" panose="020F0502020204030204" pitchFamily="34" charset="0"/>
            </a:endParaRPr>
          </a:p>
        </p:txBody>
      </p:sp>
      <p:sp>
        <p:nvSpPr>
          <p:cNvPr id="8" name="Textfeld 7"/>
          <p:cNvSpPr txBox="1"/>
          <p:nvPr/>
        </p:nvSpPr>
        <p:spPr>
          <a:xfrm>
            <a:off x="6639103" y="5091186"/>
            <a:ext cx="2478948" cy="1200329"/>
          </a:xfrm>
          <a:prstGeom prst="rect">
            <a:avLst/>
          </a:prstGeom>
          <a:noFill/>
        </p:spPr>
        <p:txBody>
          <a:bodyPr wrap="none" rtlCol="0">
            <a:spAutoFit/>
          </a:bodyPr>
          <a:lstStyle/>
          <a:p>
            <a:pPr algn="r"/>
            <a:r>
              <a:rPr lang="de-DE" dirty="0" smtClean="0">
                <a:solidFill>
                  <a:srgbClr val="FF0000"/>
                </a:solidFill>
                <a:latin typeface="Calibri" panose="020F0502020204030204" pitchFamily="34" charset="0"/>
                <a:cs typeface="Calibri" panose="020F0502020204030204" pitchFamily="34" charset="0"/>
              </a:rPr>
              <a:t>Bildungsgänge</a:t>
            </a:r>
          </a:p>
          <a:p>
            <a:pPr algn="r"/>
            <a:r>
              <a:rPr lang="de-DE" dirty="0" smtClean="0">
                <a:solidFill>
                  <a:srgbClr val="FF0000"/>
                </a:solidFill>
                <a:latin typeface="Calibri" panose="020F0502020204030204" pitchFamily="34" charset="0"/>
                <a:cs typeface="Calibri" panose="020F0502020204030204" pitchFamily="34" charset="0"/>
              </a:rPr>
              <a:t> einflussmächtig </a:t>
            </a:r>
          </a:p>
          <a:p>
            <a:pPr algn="r"/>
            <a:r>
              <a:rPr lang="de-DE" dirty="0" smtClean="0">
                <a:solidFill>
                  <a:srgbClr val="FF0000"/>
                </a:solidFill>
                <a:latin typeface="Calibri" panose="020F0502020204030204" pitchFamily="34" charset="0"/>
                <a:cs typeface="Calibri" panose="020F0502020204030204" pitchFamily="34" charset="0"/>
              </a:rPr>
              <a:t>für weitere formale und </a:t>
            </a:r>
            <a:br>
              <a:rPr lang="de-DE" dirty="0" smtClean="0">
                <a:solidFill>
                  <a:srgbClr val="FF0000"/>
                </a:solidFill>
                <a:latin typeface="Calibri" panose="020F0502020204030204" pitchFamily="34" charset="0"/>
                <a:cs typeface="Calibri" panose="020F0502020204030204" pitchFamily="34" charset="0"/>
              </a:rPr>
            </a:br>
            <a:r>
              <a:rPr lang="de-DE" dirty="0" smtClean="0">
                <a:solidFill>
                  <a:srgbClr val="FF0000"/>
                </a:solidFill>
                <a:latin typeface="Calibri" panose="020F0502020204030204" pitchFamily="34" charset="0"/>
                <a:cs typeface="Calibri" panose="020F0502020204030204" pitchFamily="34" charset="0"/>
              </a:rPr>
              <a:t>non-formale Bildung</a:t>
            </a:r>
            <a:endParaRPr lang="de-DE" dirty="0">
              <a:solidFill>
                <a:srgbClr val="FF0000"/>
              </a:solidFill>
              <a:latin typeface="Calibri" panose="020F0502020204030204" pitchFamily="34" charset="0"/>
              <a:cs typeface="Calibri" panose="020F0502020204030204" pitchFamily="34" charset="0"/>
            </a:endParaRPr>
          </a:p>
        </p:txBody>
      </p:sp>
      <p:sp>
        <p:nvSpPr>
          <p:cNvPr id="9" name="Titel 1"/>
          <p:cNvSpPr txBox="1">
            <a:spLocks/>
          </p:cNvSpPr>
          <p:nvPr/>
        </p:nvSpPr>
        <p:spPr bwMode="auto">
          <a:xfrm>
            <a:off x="323155"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61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37700"/>
            <a:ext cx="8569325" cy="504602"/>
          </a:xfrm>
        </p:spPr>
        <p:txBody>
          <a:bodyPr/>
          <a:lstStyle/>
          <a:p>
            <a:r>
              <a:rPr lang="de-DE" sz="1800" dirty="0" smtClean="0">
                <a:solidFill>
                  <a:schemeClr val="bg1">
                    <a:lumMod val="50000"/>
                  </a:schemeClr>
                </a:solidFill>
                <a:latin typeface="Calibri" panose="020F0502020204030204" pitchFamily="34" charset="0"/>
                <a:cs typeface="Calibri" panose="020F0502020204030204" pitchFamily="34" charset="0"/>
              </a:rPr>
              <a:t>Entwicklung der Verteilung im Übergang in Berufsausbildung (2000-2014)</a:t>
            </a:r>
            <a:endParaRPr lang="de-DE" sz="1800" dirty="0">
              <a:latin typeface="Calibri" panose="020F0502020204030204" pitchFamily="34" charset="0"/>
              <a:cs typeface="Calibri" panose="020F0502020204030204" pitchFamily="34" charset="0"/>
            </a:endParaRPr>
          </a:p>
        </p:txBody>
      </p:sp>
      <p:graphicFrame>
        <p:nvGraphicFramePr>
          <p:cNvPr id="7" name="Diagramm 6"/>
          <p:cNvGraphicFramePr>
            <a:graphicFrameLocks/>
          </p:cNvGraphicFramePr>
          <p:nvPr>
            <p:extLst/>
          </p:nvPr>
        </p:nvGraphicFramePr>
        <p:xfrm>
          <a:off x="611560" y="1412776"/>
          <a:ext cx="720080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3.1 Qualifizierung und Bildungschancen</a:t>
            </a:r>
            <a:endParaRPr lang="de-DE" sz="2000" kern="0" dirty="0">
              <a:latin typeface="Calibri" panose="020F0502020204030204" pitchFamily="34" charset="0"/>
              <a:cs typeface="Calibri" panose="020F0502020204030204" pitchFamily="34" charset="0"/>
            </a:endParaRPr>
          </a:p>
        </p:txBody>
      </p:sp>
      <p:sp>
        <p:nvSpPr>
          <p:cNvPr id="8" name="Textfeld 7"/>
          <p:cNvSpPr txBox="1"/>
          <p:nvPr/>
        </p:nvSpPr>
        <p:spPr>
          <a:xfrm>
            <a:off x="107504" y="765250"/>
            <a:ext cx="8289962" cy="323165"/>
          </a:xfrm>
          <a:prstGeom prst="rect">
            <a:avLst/>
          </a:prstGeom>
          <a:noFill/>
        </p:spPr>
        <p:txBody>
          <a:bodyPr wrap="square" rtlCol="0">
            <a:spAutoFit/>
          </a:bodyPr>
          <a:lstStyle/>
          <a:p>
            <a:pPr algn="just"/>
            <a:r>
              <a:rPr lang="de-DE" sz="1500" dirty="0">
                <a:latin typeface="Calibri" panose="020F0502020204030204" pitchFamily="34" charset="0"/>
                <a:cs typeface="Calibri" panose="020F0502020204030204" pitchFamily="34" charset="0"/>
              </a:rPr>
              <a:t>Befund 5: Schichtspezifische Bildungsteilhabe (in formaler &amp; non-formale Bildung</a:t>
            </a:r>
            <a:r>
              <a:rPr lang="de-DE" sz="1500" dirty="0" smtClean="0">
                <a:latin typeface="Calibri" panose="020F0502020204030204" pitchFamily="34" charset="0"/>
                <a:cs typeface="Calibri" panose="020F0502020204030204" pitchFamily="34" charset="0"/>
              </a:rPr>
              <a:t>) (II) </a:t>
            </a:r>
            <a:endParaRPr lang="de-DE"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819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574531358"/>
              </p:ext>
            </p:extLst>
          </p:nvPr>
        </p:nvGraphicFramePr>
        <p:xfrm>
          <a:off x="467918" y="687788"/>
          <a:ext cx="8208911" cy="5448212"/>
        </p:xfrm>
        <a:graphic>
          <a:graphicData uri="http://schemas.openxmlformats.org/drawingml/2006/table">
            <a:tbl>
              <a:tblPr>
                <a:tableStyleId>{5C22544A-7EE6-4342-B048-85BDC9FD1C3A}</a:tableStyleId>
              </a:tblPr>
              <a:tblGrid>
                <a:gridCol w="4039307">
                  <a:extLst>
                    <a:ext uri="{9D8B030D-6E8A-4147-A177-3AD203B41FA5}">
                      <a16:colId xmlns:a16="http://schemas.microsoft.com/office/drawing/2014/main" xmlns="" val="1502732374"/>
                    </a:ext>
                  </a:extLst>
                </a:gridCol>
                <a:gridCol w="1042401">
                  <a:extLst>
                    <a:ext uri="{9D8B030D-6E8A-4147-A177-3AD203B41FA5}">
                      <a16:colId xmlns:a16="http://schemas.microsoft.com/office/drawing/2014/main" xmlns="" val="2364336927"/>
                    </a:ext>
                  </a:extLst>
                </a:gridCol>
                <a:gridCol w="1042401">
                  <a:extLst>
                    <a:ext uri="{9D8B030D-6E8A-4147-A177-3AD203B41FA5}">
                      <a16:colId xmlns:a16="http://schemas.microsoft.com/office/drawing/2014/main" xmlns="" val="2098981901"/>
                    </a:ext>
                  </a:extLst>
                </a:gridCol>
                <a:gridCol w="1042401">
                  <a:extLst>
                    <a:ext uri="{9D8B030D-6E8A-4147-A177-3AD203B41FA5}">
                      <a16:colId xmlns:a16="http://schemas.microsoft.com/office/drawing/2014/main" xmlns="" val="3253292330"/>
                    </a:ext>
                  </a:extLst>
                </a:gridCol>
                <a:gridCol w="1042401">
                  <a:extLst>
                    <a:ext uri="{9D8B030D-6E8A-4147-A177-3AD203B41FA5}">
                      <a16:colId xmlns:a16="http://schemas.microsoft.com/office/drawing/2014/main" xmlns="" val="583843173"/>
                    </a:ext>
                  </a:extLst>
                </a:gridCol>
              </a:tblGrid>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 </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gridSpan="4">
                  <a:txBody>
                    <a:bodyPr/>
                    <a:lstStyle/>
                    <a:p>
                      <a:pPr algn="ctr" fontAlgn="ctr"/>
                      <a:r>
                        <a:rPr lang="de-DE" sz="1600" u="none" strike="noStrike" dirty="0">
                          <a:effectLst/>
                          <a:latin typeface="Calibri" panose="020F0502020204030204" pitchFamily="34" charset="0"/>
                          <a:cs typeface="Calibri" panose="020F0502020204030204" pitchFamily="34" charset="0"/>
                        </a:rPr>
                        <a:t>Alter in </a:t>
                      </a:r>
                      <a:r>
                        <a:rPr lang="de-DE" sz="1600" u="none" strike="noStrike" dirty="0" smtClean="0">
                          <a:effectLst/>
                          <a:latin typeface="Calibri" panose="020F0502020204030204" pitchFamily="34" charset="0"/>
                          <a:cs typeface="Calibri" panose="020F0502020204030204" pitchFamily="34" charset="0"/>
                        </a:rPr>
                        <a:t>Jahren</a:t>
                      </a:r>
                      <a:r>
                        <a:rPr lang="de-DE" sz="1600" u="none" strike="noStrike" dirty="0">
                          <a:effectLst/>
                          <a:latin typeface="Calibri" panose="020F0502020204030204" pitchFamily="34" charset="0"/>
                          <a:cs typeface="Calibri" panose="020F0502020204030204" pitchFamily="34" charset="0"/>
                        </a:rPr>
                        <a:t> </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tc hMerge="1">
                  <a:txBody>
                    <a:bodyPr/>
                    <a:lstStyle/>
                    <a:p>
                      <a:pPr algn="ctr" fontAlgn="ctr"/>
                      <a:endParaRPr lang="de-DE" sz="14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extLst>
                  <a:ext uri="{0D108BD9-81ED-4DB2-BD59-A6C34878D82A}">
                    <a16:rowId xmlns:a16="http://schemas.microsoft.com/office/drawing/2014/main" xmlns="" val="345489170"/>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 </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gridSpan="2">
                  <a:txBody>
                    <a:bodyPr/>
                    <a:lstStyle/>
                    <a:p>
                      <a:pPr algn="ctr" fontAlgn="ctr"/>
                      <a:r>
                        <a:rPr lang="de-DE" sz="1600" u="none" strike="noStrike" dirty="0">
                          <a:effectLst/>
                          <a:latin typeface="Calibri" panose="020F0502020204030204" pitchFamily="34" charset="0"/>
                          <a:cs typeface="Calibri" panose="020F0502020204030204" pitchFamily="34" charset="0"/>
                        </a:rPr>
                        <a:t>15 bis unter 20</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tc gridSpan="2">
                  <a:txBody>
                    <a:bodyPr/>
                    <a:lstStyle/>
                    <a:p>
                      <a:pPr algn="ctr" fontAlgn="ctr"/>
                      <a:r>
                        <a:rPr lang="de-DE" sz="1600" u="none" strike="noStrike">
                          <a:effectLst/>
                          <a:latin typeface="Calibri" panose="020F0502020204030204" pitchFamily="34" charset="0"/>
                          <a:cs typeface="Calibri" panose="020F0502020204030204" pitchFamily="34" charset="0"/>
                        </a:rPr>
                        <a:t>20 bis unter 25</a:t>
                      </a:r>
                      <a:endParaRPr lang="de-DE" sz="1600" b="1" i="0" u="none" strike="noStrike">
                        <a:solidFill>
                          <a:srgbClr val="FFFFFF"/>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extLst>
                  <a:ext uri="{0D108BD9-81ED-4DB2-BD59-A6C34878D82A}">
                    <a16:rowId xmlns:a16="http://schemas.microsoft.com/office/drawing/2014/main" xmlns="" val="787000006"/>
                  </a:ext>
                </a:extLst>
              </a:tr>
              <a:tr h="195124">
                <a:tc rowSpan="2">
                  <a:txBody>
                    <a:bodyPr/>
                    <a:lstStyle/>
                    <a:p>
                      <a:pPr algn="l" fontAlgn="ctr"/>
                      <a:r>
                        <a:rPr lang="de-DE" sz="1600" u="none" strike="noStrike" dirty="0">
                          <a:effectLst/>
                          <a:latin typeface="Calibri" panose="020F0502020204030204" pitchFamily="34" charset="0"/>
                          <a:cs typeface="Calibri" panose="020F0502020204030204" pitchFamily="34" charset="0"/>
                        </a:rPr>
                        <a:t> </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ctr" fontAlgn="ctr"/>
                      <a:r>
                        <a:rPr lang="de-DE" sz="1600" u="none" strike="noStrike">
                          <a:effectLst/>
                          <a:latin typeface="Calibri" panose="020F0502020204030204" pitchFamily="34" charset="0"/>
                          <a:cs typeface="Calibri" panose="020F0502020204030204" pitchFamily="34" charset="0"/>
                        </a:rPr>
                        <a:t>Quote</a:t>
                      </a:r>
                      <a:endParaRPr lang="de-DE" sz="1600" b="1" i="0" u="none" strike="noStrike">
                        <a:solidFill>
                          <a:srgbClr val="FFFFFF"/>
                        </a:solidFill>
                        <a:effectLst/>
                        <a:latin typeface="Calibri" panose="020F0502020204030204" pitchFamily="34" charset="0"/>
                        <a:cs typeface="Calibri" panose="020F0502020204030204" pitchFamily="34" charset="0"/>
                      </a:endParaRPr>
                    </a:p>
                  </a:txBody>
                  <a:tcPr marL="6281" marR="6281" marT="6281" marB="0" anchor="ctr"/>
                </a:tc>
                <a:tc rowSpan="2">
                  <a:txBody>
                    <a:bodyPr/>
                    <a:lstStyle/>
                    <a:p>
                      <a:pPr algn="ctr" fontAlgn="ctr"/>
                      <a:r>
                        <a:rPr lang="de-DE" sz="1600" u="none" strike="noStrike" dirty="0" smtClean="0">
                          <a:effectLst/>
                          <a:latin typeface="Calibri" panose="020F0502020204030204" pitchFamily="34" charset="0"/>
                          <a:cs typeface="Calibri" panose="020F0502020204030204" pitchFamily="34" charset="0"/>
                        </a:rPr>
                        <a:t>N</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ctr" fontAlgn="ctr"/>
                      <a:r>
                        <a:rPr lang="de-DE" sz="1600" u="none" strike="noStrike">
                          <a:effectLst/>
                          <a:latin typeface="Calibri" panose="020F0502020204030204" pitchFamily="34" charset="0"/>
                          <a:cs typeface="Calibri" panose="020F0502020204030204" pitchFamily="34" charset="0"/>
                        </a:rPr>
                        <a:t>Quote</a:t>
                      </a:r>
                      <a:endParaRPr lang="de-DE" sz="1600" b="1" i="0" u="none" strike="noStrike">
                        <a:solidFill>
                          <a:srgbClr val="FFFFFF"/>
                        </a:solidFill>
                        <a:effectLst/>
                        <a:latin typeface="Calibri" panose="020F0502020204030204" pitchFamily="34" charset="0"/>
                        <a:cs typeface="Calibri" panose="020F0502020204030204" pitchFamily="34" charset="0"/>
                      </a:endParaRPr>
                    </a:p>
                  </a:txBody>
                  <a:tcPr marL="6281" marR="6281" marT="6281" marB="0" anchor="ctr"/>
                </a:tc>
                <a:tc rowSpan="2">
                  <a:txBody>
                    <a:bodyPr/>
                    <a:lstStyle/>
                    <a:p>
                      <a:pPr algn="ctr" fontAlgn="ctr"/>
                      <a:r>
                        <a:rPr lang="de-DE" sz="1600" u="none" strike="noStrike" dirty="0" smtClean="0">
                          <a:effectLst/>
                          <a:latin typeface="Calibri" panose="020F0502020204030204" pitchFamily="34" charset="0"/>
                          <a:cs typeface="Calibri" panose="020F0502020204030204" pitchFamily="34" charset="0"/>
                        </a:rPr>
                        <a:t>N</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39380818"/>
                  </a:ext>
                </a:extLst>
              </a:tr>
              <a:tr h="201852">
                <a:tc vMerge="1">
                  <a:txBody>
                    <a:bodyPr/>
                    <a:lstStyle/>
                    <a:p>
                      <a:endParaRPr lang="de-DE"/>
                    </a:p>
                  </a:txBody>
                  <a:tcPr/>
                </a:tc>
                <a:tc>
                  <a:txBody>
                    <a:bodyPr/>
                    <a:lstStyle/>
                    <a:p>
                      <a:pPr algn="ctr" fontAlgn="ctr"/>
                      <a:r>
                        <a:rPr lang="de-DE" sz="1600" u="none" strike="noStrike">
                          <a:effectLst/>
                          <a:latin typeface="Calibri" panose="020F0502020204030204" pitchFamily="34" charset="0"/>
                          <a:cs typeface="Calibri" panose="020F0502020204030204" pitchFamily="34" charset="0"/>
                        </a:rPr>
                        <a:t>in %</a:t>
                      </a:r>
                      <a:endParaRPr lang="de-DE" sz="1600" b="1" i="0" u="none" strike="noStrike">
                        <a:solidFill>
                          <a:srgbClr val="FFFFFF"/>
                        </a:solidFill>
                        <a:effectLst/>
                        <a:latin typeface="Calibri" panose="020F0502020204030204" pitchFamily="34" charset="0"/>
                        <a:cs typeface="Calibri" panose="020F0502020204030204" pitchFamily="34" charset="0"/>
                      </a:endParaRPr>
                    </a:p>
                  </a:txBody>
                  <a:tcPr marL="6281" marR="6281" marT="6281" marB="0" anchor="ctr"/>
                </a:tc>
                <a:tc vMerge="1">
                  <a:txBody>
                    <a:bodyPr/>
                    <a:lstStyle/>
                    <a:p>
                      <a:endParaRPr lang="de-DE"/>
                    </a:p>
                  </a:txBody>
                  <a:tcPr/>
                </a:tc>
                <a:tc>
                  <a:txBody>
                    <a:bodyPr/>
                    <a:lstStyle/>
                    <a:p>
                      <a:pPr algn="ctr" fontAlgn="ctr"/>
                      <a:r>
                        <a:rPr lang="de-DE" sz="1600" u="none" strike="noStrike" dirty="0">
                          <a:effectLst/>
                          <a:latin typeface="Calibri" panose="020F0502020204030204" pitchFamily="34" charset="0"/>
                          <a:cs typeface="Calibri" panose="020F0502020204030204" pitchFamily="34" charset="0"/>
                        </a:rPr>
                        <a:t>in %</a:t>
                      </a:r>
                      <a:endParaRPr lang="de-DE" sz="1600" b="1" i="0" u="none" strike="noStrike" dirty="0">
                        <a:solidFill>
                          <a:srgbClr val="FFFFFF"/>
                        </a:solidFill>
                        <a:effectLst/>
                        <a:latin typeface="Calibri" panose="020F0502020204030204" pitchFamily="34" charset="0"/>
                        <a:cs typeface="Calibri" panose="020F0502020204030204" pitchFamily="34" charset="0"/>
                      </a:endParaRPr>
                    </a:p>
                  </a:txBody>
                  <a:tcPr marL="6281" marR="6281" marT="6281" marB="0" anchor="ctr"/>
                </a:tc>
                <a:tc vMerge="1">
                  <a:txBody>
                    <a:bodyPr/>
                    <a:lstStyle/>
                    <a:p>
                      <a:endParaRPr lang="de-DE"/>
                    </a:p>
                  </a:txBody>
                  <a:tcPr/>
                </a:tc>
                <a:extLst>
                  <a:ext uri="{0D108BD9-81ED-4DB2-BD59-A6C34878D82A}">
                    <a16:rowId xmlns:a16="http://schemas.microsoft.com/office/drawing/2014/main" xmlns="" val="707282177"/>
                  </a:ext>
                </a:extLst>
              </a:tr>
              <a:tr h="201852">
                <a:tc gridSpan="5">
                  <a:txBody>
                    <a:bodyPr/>
                    <a:lstStyle/>
                    <a:p>
                      <a:pPr algn="ctr" fontAlgn="ctr"/>
                      <a:r>
                        <a:rPr lang="de-DE" sz="1600" b="1" u="none" strike="noStrike" dirty="0">
                          <a:effectLst/>
                          <a:latin typeface="Calibri" panose="020F0502020204030204" pitchFamily="34" charset="0"/>
                          <a:cs typeface="Calibri" panose="020F0502020204030204" pitchFamily="34" charset="0"/>
                        </a:rPr>
                        <a:t>Nur in Ausbildung</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4002592206"/>
                  </a:ext>
                </a:extLst>
              </a:tr>
              <a:tr h="195124">
                <a:tc>
                  <a:txBody>
                    <a:bodyPr/>
                    <a:lstStyle/>
                    <a:p>
                      <a:pPr algn="l" fontAlgn="ctr"/>
                      <a:r>
                        <a:rPr lang="de-DE" sz="1600" u="none" strike="noStrike" dirty="0" smtClean="0">
                          <a:effectLst/>
                          <a:latin typeface="Calibri" panose="020F0502020204030204" pitchFamily="34" charset="0"/>
                          <a:cs typeface="Calibri" panose="020F0502020204030204" pitchFamily="34" charset="0"/>
                        </a:rPr>
                        <a:t>Betr. </a:t>
                      </a:r>
                      <a:r>
                        <a:rPr lang="de-DE" sz="1600" u="none" strike="noStrike" dirty="0">
                          <a:effectLst/>
                          <a:latin typeface="Calibri" panose="020F0502020204030204" pitchFamily="34" charset="0"/>
                          <a:cs typeface="Calibri" panose="020F0502020204030204" pitchFamily="34" charset="0"/>
                        </a:rPr>
                        <a:t>Ausbildung und Beamtenanwärter</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12,8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582.534</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23,1</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655.239</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1055250304"/>
                  </a:ext>
                </a:extLst>
              </a:tr>
              <a:tr h="300609">
                <a:tc>
                  <a:txBody>
                    <a:bodyPr/>
                    <a:lstStyle/>
                    <a:p>
                      <a:pPr algn="l" fontAlgn="ctr"/>
                      <a:r>
                        <a:rPr lang="de-DE" sz="1600" u="none" strike="noStrike" dirty="0">
                          <a:effectLst/>
                          <a:latin typeface="Calibri" panose="020F0502020204030204" pitchFamily="34" charset="0"/>
                          <a:cs typeface="Calibri" panose="020F0502020204030204" pitchFamily="34" charset="0"/>
                        </a:rPr>
                        <a:t>(Nur) Schulbesuch </a:t>
                      </a:r>
                      <a:r>
                        <a:rPr lang="de-DE" sz="1600" u="none" strike="noStrike" dirty="0" smtClean="0">
                          <a:effectLst/>
                          <a:latin typeface="Calibri" panose="020F0502020204030204" pitchFamily="34" charset="0"/>
                          <a:cs typeface="Calibri" panose="020F0502020204030204" pitchFamily="34" charset="0"/>
                        </a:rPr>
                        <a:t>(ohne </a:t>
                      </a:r>
                      <a:r>
                        <a:rPr lang="de-DE" sz="1600" u="none" strike="noStrike" dirty="0">
                          <a:effectLst/>
                          <a:latin typeface="Calibri" panose="020F0502020204030204" pitchFamily="34" charset="0"/>
                          <a:cs typeface="Calibri" panose="020F0502020204030204" pitchFamily="34" charset="0"/>
                        </a:rPr>
                        <a:t>Ziel </a:t>
                      </a:r>
                      <a:r>
                        <a:rPr lang="de-DE" sz="1600" u="none" strike="noStrike" dirty="0" smtClean="0">
                          <a:effectLst/>
                          <a:latin typeface="Calibri" panose="020F0502020204030204" pitchFamily="34" charset="0"/>
                          <a:cs typeface="Calibri" panose="020F0502020204030204" pitchFamily="34" charset="0"/>
                        </a:rPr>
                        <a:t>Berufsausbildung)</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21,4</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2.450.510</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38,9</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184.217</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805370894"/>
                  </a:ext>
                </a:extLst>
              </a:tr>
              <a:tr h="300609">
                <a:tc>
                  <a:txBody>
                    <a:bodyPr/>
                    <a:lstStyle/>
                    <a:p>
                      <a:pPr algn="l" fontAlgn="ctr"/>
                      <a:r>
                        <a:rPr lang="de-DE" sz="1600" u="none" strike="noStrike" dirty="0">
                          <a:effectLst/>
                          <a:latin typeface="Calibri" panose="020F0502020204030204" pitchFamily="34" charset="0"/>
                          <a:cs typeface="Calibri" panose="020F0502020204030204" pitchFamily="34" charset="0"/>
                        </a:rPr>
                        <a:t>(Nur) Schulbesuch mit Ziel </a:t>
                      </a:r>
                      <a:r>
                        <a:rPr lang="de-DE" sz="1600" u="none" strike="noStrike" dirty="0" smtClean="0">
                          <a:effectLst/>
                          <a:latin typeface="Calibri" panose="020F0502020204030204" pitchFamily="34" charset="0"/>
                          <a:cs typeface="Calibri" panose="020F0502020204030204" pitchFamily="34" charset="0"/>
                        </a:rPr>
                        <a:t>Berufsausbildung</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30,3</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148.418</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35,9</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167.800</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369325588"/>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(Nur) Studium/Promotions­studium</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32,4</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116.908</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40,8</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820.336</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718866866"/>
                  </a:ext>
                </a:extLst>
              </a:tr>
              <a:tr h="195124">
                <a:tc gridSpan="5">
                  <a:txBody>
                    <a:bodyPr/>
                    <a:lstStyle/>
                    <a:p>
                      <a:pPr algn="ctr" fontAlgn="ctr"/>
                      <a:r>
                        <a:rPr lang="de-DE" sz="1600" b="1" u="none" strike="noStrike" dirty="0">
                          <a:effectLst/>
                          <a:latin typeface="Calibri" panose="020F0502020204030204" pitchFamily="34" charset="0"/>
                          <a:cs typeface="Calibri" panose="020F0502020204030204" pitchFamily="34" charset="0"/>
                        </a:rPr>
                        <a:t>Erwerbstätigkeit und Ausbildung</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358243218"/>
                  </a:ext>
                </a:extLst>
              </a:tr>
              <a:tr h="300609">
                <a:tc>
                  <a:txBody>
                    <a:bodyPr/>
                    <a:lstStyle/>
                    <a:p>
                      <a:pPr algn="l" fontAlgn="ctr"/>
                      <a:r>
                        <a:rPr lang="de-DE" sz="1600" u="none" strike="noStrike" dirty="0">
                          <a:effectLst/>
                          <a:latin typeface="Calibri" panose="020F0502020204030204" pitchFamily="34" charset="0"/>
                          <a:cs typeface="Calibri" panose="020F0502020204030204" pitchFamily="34" charset="0"/>
                        </a:rPr>
                        <a:t>Erwerbstätigkeit + </a:t>
                      </a:r>
                      <a:r>
                        <a:rPr lang="de-DE" sz="1600" u="none" strike="noStrike" dirty="0" smtClean="0">
                          <a:effectLst/>
                          <a:latin typeface="Calibri" panose="020F0502020204030204" pitchFamily="34" charset="0"/>
                          <a:cs typeface="Calibri" panose="020F0502020204030204" pitchFamily="34" charset="0"/>
                        </a:rPr>
                        <a:t>Schulbesuch</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11,9</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300.588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15,1</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251.216</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715967601"/>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Erwerbstätigkeit + Studium/Promotionsstudium</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23,8</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25.603</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36,1</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433.278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1142535966"/>
                  </a:ext>
                </a:extLst>
              </a:tr>
              <a:tr h="195124">
                <a:tc gridSpan="5">
                  <a:txBody>
                    <a:bodyPr/>
                    <a:lstStyle/>
                    <a:p>
                      <a:pPr algn="ctr" fontAlgn="ctr"/>
                      <a:r>
                        <a:rPr lang="de-DE" sz="1600" b="1" u="none" strike="noStrike" dirty="0">
                          <a:effectLst/>
                          <a:latin typeface="Calibri" panose="020F0502020204030204" pitchFamily="34" charset="0"/>
                          <a:cs typeface="Calibri" panose="020F0502020204030204" pitchFamily="34" charset="0"/>
                        </a:rPr>
                        <a:t>Nur Erwerbstätigkeit</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387712026"/>
                  </a:ext>
                </a:extLst>
              </a:tr>
              <a:tr h="300609">
                <a:tc>
                  <a:txBody>
                    <a:bodyPr/>
                    <a:lstStyle/>
                    <a:p>
                      <a:pPr algn="l" fontAlgn="ctr"/>
                      <a:r>
                        <a:rPr lang="de-DE" sz="1600" u="none" strike="noStrike" dirty="0">
                          <a:effectLst/>
                          <a:latin typeface="Calibri" panose="020F0502020204030204" pitchFamily="34" charset="0"/>
                          <a:cs typeface="Calibri" panose="020F0502020204030204" pitchFamily="34" charset="0"/>
                        </a:rPr>
                        <a:t>Erwerbstätigkeit + abgeschlossene Berufsausbildung</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4,5</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36.257</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4,3</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1.150.368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536133940"/>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Erwerbstätigkeit + abgeschlossenes Studium</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4,9</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55.654</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3923640885"/>
                  </a:ext>
                </a:extLst>
              </a:tr>
              <a:tr h="300609">
                <a:tc>
                  <a:txBody>
                    <a:bodyPr/>
                    <a:lstStyle/>
                    <a:p>
                      <a:pPr algn="l" fontAlgn="ctr"/>
                      <a:r>
                        <a:rPr lang="de-DE" sz="1600" u="none" strike="noStrike" dirty="0">
                          <a:effectLst/>
                          <a:latin typeface="Calibri" panose="020F0502020204030204" pitchFamily="34" charset="0"/>
                          <a:cs typeface="Calibri" panose="020F0502020204030204" pitchFamily="34" charset="0"/>
                        </a:rPr>
                        <a:t>Erwerbstätigkeit ohne </a:t>
                      </a:r>
                      <a:r>
                        <a:rPr lang="de-DE" sz="1600" u="none" strike="noStrike" dirty="0" smtClean="0">
                          <a:effectLst/>
                          <a:latin typeface="Calibri" panose="020F0502020204030204" pitchFamily="34" charset="0"/>
                          <a:cs typeface="Calibri" panose="020F0502020204030204" pitchFamily="34" charset="0"/>
                        </a:rPr>
                        <a:t>Ausbildung</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17,5</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62.721</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b="1" u="none" strike="noStrike" dirty="0">
                          <a:effectLst/>
                          <a:latin typeface="Calibri" panose="020F0502020204030204" pitchFamily="34" charset="0"/>
                          <a:cs typeface="Calibri" panose="020F0502020204030204" pitchFamily="34" charset="0"/>
                        </a:rPr>
                        <a:t>22,5</a:t>
                      </a:r>
                      <a:endParaRPr lang="de-DE" sz="1600" b="1"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276.728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1439792739"/>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Erwerbslose</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54,5</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31.757</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55,1</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162.381</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3965860266"/>
                  </a:ext>
                </a:extLst>
              </a:tr>
              <a:tr h="195124">
                <a:tc>
                  <a:txBody>
                    <a:bodyPr/>
                    <a:lstStyle/>
                    <a:p>
                      <a:pPr algn="l" fontAlgn="ctr"/>
                      <a:r>
                        <a:rPr lang="de-DE" sz="1600" u="none" strike="noStrike" dirty="0">
                          <a:effectLst/>
                          <a:latin typeface="Calibri" panose="020F0502020204030204" pitchFamily="34" charset="0"/>
                          <a:cs typeface="Calibri" panose="020F0502020204030204" pitchFamily="34" charset="0"/>
                        </a:rPr>
                        <a:t>Arbeitssuchende Nichterwerbspersonen</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38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2.885</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59,9</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22.319</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2333506624"/>
                  </a:ext>
                </a:extLst>
              </a:tr>
              <a:tr h="201852">
                <a:tc>
                  <a:txBody>
                    <a:bodyPr/>
                    <a:lstStyle/>
                    <a:p>
                      <a:pPr algn="l" fontAlgn="ctr"/>
                      <a:r>
                        <a:rPr lang="de-DE" sz="1600" u="none" strike="noStrike" dirty="0">
                          <a:effectLst/>
                          <a:latin typeface="Calibri" panose="020F0502020204030204" pitchFamily="34" charset="0"/>
                          <a:cs typeface="Calibri" panose="020F0502020204030204" pitchFamily="34" charset="0"/>
                        </a:rPr>
                        <a:t>Sonstige Nichterwerbspersonen</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43,4</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38.098</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a:effectLst/>
                          <a:latin typeface="Calibri" panose="020F0502020204030204" pitchFamily="34" charset="0"/>
                          <a:cs typeface="Calibri" panose="020F0502020204030204" pitchFamily="34" charset="0"/>
                        </a:rPr>
                        <a:t>52,7</a:t>
                      </a:r>
                      <a:endParaRPr lang="de-DE" sz="1600" b="0" i="0" u="none" strike="noStrike">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199.908</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3445982377"/>
                  </a:ext>
                </a:extLst>
              </a:tr>
              <a:tr h="201852">
                <a:tc>
                  <a:txBody>
                    <a:bodyPr/>
                    <a:lstStyle/>
                    <a:p>
                      <a:pPr algn="l" fontAlgn="ctr"/>
                      <a:r>
                        <a:rPr lang="de-DE" sz="1600" u="none" strike="noStrike" dirty="0">
                          <a:effectLst/>
                          <a:latin typeface="Calibri" panose="020F0502020204030204" pitchFamily="34" charset="0"/>
                          <a:cs typeface="Calibri" panose="020F0502020204030204" pitchFamily="34" charset="0"/>
                        </a:rPr>
                        <a:t>Insgesamt</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20,3</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3.796.279</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25,9</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tc>
                  <a:txBody>
                    <a:bodyPr/>
                    <a:lstStyle/>
                    <a:p>
                      <a:pPr algn="r" fontAlgn="ctr"/>
                      <a:r>
                        <a:rPr lang="de-DE" sz="1600" u="none" strike="noStrike" dirty="0">
                          <a:effectLst/>
                          <a:latin typeface="Calibri" panose="020F0502020204030204" pitchFamily="34" charset="0"/>
                          <a:cs typeface="Calibri" panose="020F0502020204030204" pitchFamily="34" charset="0"/>
                        </a:rPr>
                        <a:t>4.379.442</a:t>
                      </a:r>
                      <a:endParaRPr lang="de-DE" sz="1600" b="0" i="0" u="none" strike="noStrike" dirty="0">
                        <a:solidFill>
                          <a:srgbClr val="000000"/>
                        </a:solidFill>
                        <a:effectLst/>
                        <a:latin typeface="Calibri" panose="020F0502020204030204" pitchFamily="34" charset="0"/>
                        <a:cs typeface="Calibri" panose="020F0502020204030204" pitchFamily="34" charset="0"/>
                      </a:endParaRPr>
                    </a:p>
                  </a:txBody>
                  <a:tcPr marL="6281" marR="6281" marT="6281" marB="0" anchor="ctr"/>
                </a:tc>
                <a:extLst>
                  <a:ext uri="{0D108BD9-81ED-4DB2-BD59-A6C34878D82A}">
                    <a16:rowId xmlns:a16="http://schemas.microsoft.com/office/drawing/2014/main" xmlns="" val="37354252"/>
                  </a:ext>
                </a:extLst>
              </a:tr>
            </a:tbl>
          </a:graphicData>
        </a:graphic>
      </p:graphicFrame>
      <p:sp>
        <p:nvSpPr>
          <p:cNvPr id="2" name="Textfeld 1"/>
          <p:cNvSpPr txBox="1"/>
          <p:nvPr/>
        </p:nvSpPr>
        <p:spPr>
          <a:xfrm>
            <a:off x="467918" y="836712"/>
            <a:ext cx="3628814"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Armutsgefährdung junger Menschen</a:t>
            </a:r>
            <a:endParaRPr lang="de-DE" dirty="0">
              <a:latin typeface="Calibri" panose="020F0502020204030204" pitchFamily="34" charset="0"/>
              <a:cs typeface="Calibri" panose="020F0502020204030204" pitchFamily="34" charset="0"/>
            </a:endParaRPr>
          </a:p>
        </p:txBody>
      </p:sp>
      <p:sp>
        <p:nvSpPr>
          <p:cNvPr id="5" name="Titel 1"/>
          <p:cNvSpPr txBox="1">
            <a:spLocks/>
          </p:cNvSpPr>
          <p:nvPr/>
        </p:nvSpPr>
        <p:spPr bwMode="auto">
          <a:xfrm>
            <a:off x="107504" y="17639"/>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3.2 Sozioökonomische Situation junger Menschen</a:t>
            </a:r>
            <a:endParaRPr lang="de-DE" sz="2000" kern="0" dirty="0">
              <a:latin typeface="Calibri" panose="020F0502020204030204" pitchFamily="34" charset="0"/>
              <a:cs typeface="Calibri" panose="020F0502020204030204" pitchFamily="34" charset="0"/>
            </a:endParaRPr>
          </a:p>
        </p:txBody>
      </p:sp>
      <p:sp>
        <p:nvSpPr>
          <p:cNvPr id="3" name="Rechteck 2"/>
          <p:cNvSpPr/>
          <p:nvPr/>
        </p:nvSpPr>
        <p:spPr>
          <a:xfrm>
            <a:off x="179511" y="6396335"/>
            <a:ext cx="8425309" cy="461665"/>
          </a:xfrm>
          <a:prstGeom prst="rect">
            <a:avLst/>
          </a:prstGeom>
        </p:spPr>
        <p:txBody>
          <a:bodyPr wrap="square">
            <a:spAutoFit/>
          </a:bodyPr>
          <a:lstStyle/>
          <a:p>
            <a:r>
              <a:rPr lang="de-DE" sz="1200" dirty="0"/>
              <a:t>Armutsgefährdungsquote: Haushaltseinkommen unterhalb</a:t>
            </a:r>
          </a:p>
          <a:p>
            <a:r>
              <a:rPr lang="de-DE" sz="1200" dirty="0"/>
              <a:t>60 % des Median-Nettoäquivalenzeinkommen (2013: 892 € für eine Person) (n. neue OECD-Skala)</a:t>
            </a:r>
          </a:p>
        </p:txBody>
      </p:sp>
    </p:spTree>
    <p:extLst>
      <p:ext uri="{BB962C8B-B14F-4D97-AF65-F5344CB8AC3E}">
        <p14:creationId xmlns:p14="http://schemas.microsoft.com/office/powerpoint/2010/main" val="251989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251520" y="2492896"/>
            <a:ext cx="8892480" cy="1080120"/>
          </a:xfrm>
          <a:prstGeom prst="rect">
            <a:avLst/>
          </a:prstGeom>
          <a:solidFill>
            <a:schemeClr val="bg1">
              <a:lumMod val="75000"/>
            </a:schemeClr>
          </a:solidFill>
        </p:spPr>
        <p:txBody>
          <a:bodyPr anchor="ct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lnSpc>
                <a:spcPct val="90000"/>
              </a:lnSpc>
            </a:pPr>
            <a:r>
              <a:rPr lang="de-DE" kern="0" dirty="0" smtClean="0">
                <a:solidFill>
                  <a:schemeClr val="tx1">
                    <a:lumMod val="75000"/>
                    <a:lumOff val="25000"/>
                  </a:schemeClr>
                </a:solidFill>
                <a:latin typeface="Calibri" panose="020F0502020204030204" pitchFamily="34" charset="0"/>
                <a:cs typeface="Calibri" panose="020F0502020204030204" pitchFamily="34" charset="0"/>
              </a:rPr>
              <a:t>1. Berichtsauftrag und Aufbau des Berichts</a:t>
            </a:r>
          </a:p>
        </p:txBody>
      </p:sp>
    </p:spTree>
    <p:extLst>
      <p:ext uri="{BB962C8B-B14F-4D97-AF65-F5344CB8AC3E}">
        <p14:creationId xmlns:p14="http://schemas.microsoft.com/office/powerpoint/2010/main" val="9107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72804" y="1556792"/>
            <a:ext cx="8326755" cy="4663440"/>
          </a:xfrm>
          <a:prstGeom prst="rect">
            <a:avLst/>
          </a:prstGeom>
        </p:spPr>
      </p:pic>
      <p:sp>
        <p:nvSpPr>
          <p:cNvPr id="6"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3.3 Mitbestimmung und Beteiligung </a:t>
            </a:r>
            <a:endParaRPr lang="de-DE" sz="2000" kern="0" dirty="0">
              <a:latin typeface="Calibri" panose="020F0502020204030204" pitchFamily="34" charset="0"/>
              <a:cs typeface="Calibri" panose="020F0502020204030204" pitchFamily="34" charset="0"/>
            </a:endParaRPr>
          </a:p>
        </p:txBody>
      </p:sp>
      <p:sp>
        <p:nvSpPr>
          <p:cNvPr id="7" name="Rechteck 6"/>
          <p:cNvSpPr/>
          <p:nvPr/>
        </p:nvSpPr>
        <p:spPr>
          <a:xfrm>
            <a:off x="251520" y="976355"/>
            <a:ext cx="7040582" cy="430887"/>
          </a:xfrm>
          <a:prstGeom prst="rect">
            <a:avLst/>
          </a:prstGeom>
        </p:spPr>
        <p:txBody>
          <a:bodyPr wrap="none">
            <a:spAutoFit/>
          </a:bodyPr>
          <a:lstStyle/>
          <a:p>
            <a:r>
              <a:rPr lang="de-DE" sz="2200" dirty="0" smtClean="0">
                <a:latin typeface="Calibri" panose="020F0502020204030204" pitchFamily="34" charset="0"/>
                <a:cs typeface="Calibri" panose="020F0502020204030204" pitchFamily="34" charset="0"/>
              </a:rPr>
              <a:t>Jugendalter als Alter des Engagements und der Partizipation</a:t>
            </a:r>
            <a:endParaRPr lang="de-DE"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695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9727" y="1196752"/>
            <a:ext cx="8569325" cy="431428"/>
          </a:xfrm>
        </p:spPr>
        <p:txBody>
          <a:bodyPr/>
          <a:lstStyle/>
          <a:p>
            <a:pPr marL="182562" lvl="0" indent="0">
              <a:buNone/>
            </a:pPr>
            <a:r>
              <a:rPr lang="de-DE" dirty="0" smtClean="0">
                <a:latin typeface="Calibri" panose="020F0502020204030204" pitchFamily="34" charset="0"/>
                <a:cs typeface="Calibri" panose="020F0502020204030204" pitchFamily="34" charset="0"/>
              </a:rPr>
              <a:t>Politische Aktivitäten/politisches Interesse </a:t>
            </a:r>
            <a:r>
              <a:rPr lang="de-DE" smtClean="0">
                <a:latin typeface="Calibri" panose="020F0502020204030204" pitchFamily="34" charset="0"/>
                <a:cs typeface="Calibri" panose="020F0502020204030204" pitchFamily="34" charset="0"/>
              </a:rPr>
              <a:t>junger Erwachsener</a:t>
            </a:r>
            <a:endParaRPr lang="de-DE" dirty="0" smtClean="0">
              <a:latin typeface="Calibri" panose="020F0502020204030204" pitchFamily="34" charset="0"/>
              <a:cs typeface="Calibri" panose="020F0502020204030204" pitchFamily="34" charset="0"/>
            </a:endParaRPr>
          </a:p>
        </p:txBody>
      </p:sp>
      <p:sp>
        <p:nvSpPr>
          <p:cNvPr id="2" name="Textfeld 1"/>
          <p:cNvSpPr txBox="1"/>
          <p:nvPr/>
        </p:nvSpPr>
        <p:spPr>
          <a:xfrm>
            <a:off x="467545" y="2420888"/>
            <a:ext cx="8136904" cy="2862322"/>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Zitate Jugendlicher:</a:t>
            </a:r>
          </a:p>
          <a:p>
            <a:endParaRPr lang="de-DE" dirty="0" smtClean="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BürgermeisterInnen</a:t>
            </a:r>
            <a:r>
              <a:rPr lang="de-DE" dirty="0">
                <a:latin typeface="Calibri" panose="020F0502020204030204" pitchFamily="34" charset="0"/>
                <a:cs typeface="Calibri" panose="020F0502020204030204" pitchFamily="34" charset="0"/>
              </a:rPr>
              <a:t>, Gemeinde- und </a:t>
            </a:r>
            <a:r>
              <a:rPr lang="de-DE" dirty="0" err="1">
                <a:latin typeface="Calibri" panose="020F0502020204030204" pitchFamily="34" charset="0"/>
                <a:cs typeface="Calibri" panose="020F0502020204030204" pitchFamily="34" charset="0"/>
              </a:rPr>
              <a:t>OrtsvorsteherInnen</a:t>
            </a:r>
            <a:r>
              <a:rPr lang="de-DE" dirty="0">
                <a:latin typeface="Calibri" panose="020F0502020204030204" pitchFamily="34" charset="0"/>
                <a:cs typeface="Calibri" panose="020F0502020204030204" pitchFamily="34" charset="0"/>
              </a:rPr>
              <a:t> müssen mit jungen Menschen im Gespräch bleiben. Der Blick von jungen Menschen ist zunächst vor allem auf ihren </a:t>
            </a:r>
            <a:r>
              <a:rPr lang="de-DE" dirty="0" err="1">
                <a:latin typeface="Calibri" panose="020F0502020204030204" pitchFamily="34" charset="0"/>
                <a:cs typeface="Calibri" panose="020F0502020204030204" pitchFamily="34" charset="0"/>
              </a:rPr>
              <a:t>Nahraum</a:t>
            </a:r>
            <a:r>
              <a:rPr lang="de-DE" dirty="0">
                <a:latin typeface="Calibri" panose="020F0502020204030204" pitchFamily="34" charset="0"/>
                <a:cs typeface="Calibri" panose="020F0502020204030204" pitchFamily="34" charset="0"/>
              </a:rPr>
              <a:t> gerichtet. Und ja, Jugendliche wollen gestalten. Aber sie wollen selbst entscheiden, welchem Thema </a:t>
            </a:r>
            <a:r>
              <a:rPr lang="de-DE" dirty="0" smtClean="0">
                <a:latin typeface="Calibri" panose="020F0502020204030204" pitchFamily="34" charset="0"/>
                <a:cs typeface="Calibri" panose="020F0502020204030204" pitchFamily="34" charset="0"/>
              </a:rPr>
              <a:t>sie sich </a:t>
            </a:r>
            <a:r>
              <a:rPr lang="de-DE" dirty="0">
                <a:latin typeface="Calibri" panose="020F0502020204030204" pitchFamily="34" charset="0"/>
                <a:cs typeface="Calibri" panose="020F0502020204030204" pitchFamily="34" charset="0"/>
              </a:rPr>
              <a:t>widmen</a:t>
            </a:r>
            <a:r>
              <a:rPr lang="de-DE" dirty="0" smtClean="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„Politik muss jungen Menschen die Macht geben, ihre Interessen auch durchsetzen zu können. </a:t>
            </a:r>
            <a:r>
              <a:rPr lang="de-DE" dirty="0" smtClean="0">
                <a:latin typeface="Calibri" panose="020F0502020204030204" pitchFamily="34" charset="0"/>
                <a:cs typeface="Calibri" panose="020F0502020204030204" pitchFamily="34" charset="0"/>
              </a:rPr>
              <a:t>Das heißt</a:t>
            </a:r>
            <a:r>
              <a:rPr lang="de-DE" dirty="0">
                <a:latin typeface="Calibri" panose="020F0502020204030204" pitchFamily="34" charset="0"/>
                <a:cs typeface="Calibri" panose="020F0502020204030204" pitchFamily="34" charset="0"/>
              </a:rPr>
              <a:t>, verlässliche Unterstützung ihrer Interessenvertretungen und bewusste Anpassung an jugendgemäßer Beteiligung.</a:t>
            </a:r>
          </a:p>
        </p:txBody>
      </p:sp>
      <p:sp>
        <p:nvSpPr>
          <p:cNvPr id="7"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3.3 Mitbestimmung und Beteiligung</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985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3.3 Mitbestimmung und Beteiligung </a:t>
            </a:r>
            <a:endParaRPr lang="de-DE" sz="2000" kern="0" dirty="0">
              <a:latin typeface="Calibri" panose="020F0502020204030204" pitchFamily="34" charset="0"/>
              <a:cs typeface="Calibri" panose="020F0502020204030204" pitchFamily="34" charset="0"/>
            </a:endParaRPr>
          </a:p>
        </p:txBody>
      </p:sp>
      <p:sp>
        <p:nvSpPr>
          <p:cNvPr id="7" name="Rechteck 6"/>
          <p:cNvSpPr/>
          <p:nvPr/>
        </p:nvSpPr>
        <p:spPr>
          <a:xfrm>
            <a:off x="251520" y="976355"/>
            <a:ext cx="7715061" cy="430887"/>
          </a:xfrm>
          <a:prstGeom prst="rect">
            <a:avLst/>
          </a:prstGeom>
        </p:spPr>
        <p:txBody>
          <a:bodyPr wrap="none">
            <a:spAutoFit/>
          </a:bodyPr>
          <a:lstStyle/>
          <a:p>
            <a:r>
              <a:rPr lang="de-DE" sz="2200" dirty="0" smtClean="0">
                <a:latin typeface="Calibri" panose="020F0502020204030204" pitchFamily="34" charset="0"/>
                <a:cs typeface="Calibri" panose="020F0502020204030204" pitchFamily="34" charset="0"/>
              </a:rPr>
              <a:t>Schichtspezifik des Engagements/ von Partizipation (18-25 Jährige)</a:t>
            </a:r>
            <a:endParaRPr lang="de-DE" sz="2200" dirty="0">
              <a:latin typeface="Calibri" panose="020F0502020204030204" pitchFamily="34" charset="0"/>
              <a:cs typeface="Calibri" panose="020F050202020403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4219610705"/>
              </p:ext>
            </p:extLst>
          </p:nvPr>
        </p:nvGraphicFramePr>
        <p:xfrm>
          <a:off x="611558" y="1772816"/>
          <a:ext cx="7848873" cy="4470031"/>
        </p:xfrm>
        <a:graphic>
          <a:graphicData uri="http://schemas.openxmlformats.org/drawingml/2006/table">
            <a:tbl>
              <a:tblPr>
                <a:tableStyleId>{5C22544A-7EE6-4342-B048-85BDC9FD1C3A}</a:tableStyleId>
              </a:tblPr>
              <a:tblGrid>
                <a:gridCol w="2577177">
                  <a:extLst>
                    <a:ext uri="{9D8B030D-6E8A-4147-A177-3AD203B41FA5}">
                      <a16:colId xmlns:a16="http://schemas.microsoft.com/office/drawing/2014/main" xmlns="" val="2863183715"/>
                    </a:ext>
                  </a:extLst>
                </a:gridCol>
                <a:gridCol w="1599289">
                  <a:extLst>
                    <a:ext uri="{9D8B030D-6E8A-4147-A177-3AD203B41FA5}">
                      <a16:colId xmlns:a16="http://schemas.microsoft.com/office/drawing/2014/main" xmlns="" val="3510808284"/>
                    </a:ext>
                  </a:extLst>
                </a:gridCol>
                <a:gridCol w="1710189">
                  <a:extLst>
                    <a:ext uri="{9D8B030D-6E8A-4147-A177-3AD203B41FA5}">
                      <a16:colId xmlns:a16="http://schemas.microsoft.com/office/drawing/2014/main" xmlns="" val="2444642336"/>
                    </a:ext>
                  </a:extLst>
                </a:gridCol>
                <a:gridCol w="1962218">
                  <a:extLst>
                    <a:ext uri="{9D8B030D-6E8A-4147-A177-3AD203B41FA5}">
                      <a16:colId xmlns:a16="http://schemas.microsoft.com/office/drawing/2014/main" xmlns="" val="1491807357"/>
                    </a:ext>
                  </a:extLst>
                </a:gridCol>
              </a:tblGrid>
              <a:tr h="1416098">
                <a:tc>
                  <a:txBody>
                    <a:bodyPr/>
                    <a:lstStyle/>
                    <a:p>
                      <a:pPr algn="l" fontAlgn="b"/>
                      <a:r>
                        <a:rPr lang="de-DE" sz="2000" u="none" strike="noStrike" dirty="0">
                          <a:effectLst/>
                          <a:latin typeface="Calibri" panose="020F0502020204030204" pitchFamily="34" charset="0"/>
                          <a:cs typeface="Calibri" panose="020F0502020204030204" pitchFamily="34" charset="0"/>
                        </a:rPr>
                        <a:t> </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nchor="ctr">
                    <a:solidFill>
                      <a:schemeClr val="accent6">
                        <a:lumMod val="20000"/>
                        <a:lumOff val="80000"/>
                      </a:schemeClr>
                    </a:solidFill>
                  </a:tcPr>
                </a:tc>
                <a:tc>
                  <a:txBody>
                    <a:bodyPr/>
                    <a:lstStyle/>
                    <a:p>
                      <a:pPr algn="ctr" fontAlgn="b"/>
                      <a:r>
                        <a:rPr lang="de-DE" sz="2000" u="none" strike="noStrike" dirty="0">
                          <a:effectLst/>
                          <a:latin typeface="Calibri" panose="020F0502020204030204" pitchFamily="34" charset="0"/>
                          <a:cs typeface="Calibri" panose="020F0502020204030204" pitchFamily="34" charset="0"/>
                        </a:rPr>
                        <a:t>untere und untere Mittelschicht</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nchor="ctr">
                    <a:solidFill>
                      <a:schemeClr val="accent6">
                        <a:lumMod val="20000"/>
                        <a:lumOff val="80000"/>
                      </a:schemeClr>
                    </a:solidFill>
                  </a:tcPr>
                </a:tc>
                <a:tc>
                  <a:txBody>
                    <a:bodyPr/>
                    <a:lstStyle/>
                    <a:p>
                      <a:pPr algn="ctr" fontAlgn="b"/>
                      <a:r>
                        <a:rPr lang="de-DE" sz="2000" u="none" strike="noStrike" dirty="0">
                          <a:effectLst/>
                          <a:latin typeface="Calibri" panose="020F0502020204030204" pitchFamily="34" charset="0"/>
                          <a:cs typeface="Calibri" panose="020F0502020204030204" pitchFamily="34" charset="0"/>
                        </a:rPr>
                        <a:t>mittlere Mittelschicht</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nchor="ctr">
                    <a:solidFill>
                      <a:schemeClr val="accent6">
                        <a:lumMod val="20000"/>
                        <a:lumOff val="80000"/>
                      </a:schemeClr>
                    </a:solidFill>
                  </a:tcPr>
                </a:tc>
                <a:tc>
                  <a:txBody>
                    <a:bodyPr/>
                    <a:lstStyle/>
                    <a:p>
                      <a:pPr algn="ctr" fontAlgn="b"/>
                      <a:r>
                        <a:rPr lang="de-DE" sz="2000" u="none" strike="noStrike" dirty="0">
                          <a:effectLst/>
                          <a:latin typeface="Calibri" panose="020F0502020204030204" pitchFamily="34" charset="0"/>
                          <a:cs typeface="Calibri" panose="020F0502020204030204" pitchFamily="34" charset="0"/>
                        </a:rPr>
                        <a:t>Obere Mittelschicht &amp; Oberschicht</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xmlns="" val="1991238185"/>
                  </a:ext>
                </a:extLst>
              </a:tr>
              <a:tr h="1188900">
                <a:tc>
                  <a:txBody>
                    <a:bodyPr/>
                    <a:lstStyle/>
                    <a:p>
                      <a:pPr algn="l" fontAlgn="t"/>
                      <a:r>
                        <a:rPr lang="de-DE" sz="2000" u="none" strike="noStrike" dirty="0" smtClean="0">
                          <a:effectLst/>
                          <a:latin typeface="Calibri" panose="020F0502020204030204" pitchFamily="34" charset="0"/>
                          <a:cs typeface="Calibri" panose="020F0502020204030204" pitchFamily="34" charset="0"/>
                        </a:rPr>
                        <a:t>Ehrenamtlich tätig </a:t>
                      </a:r>
                      <a:r>
                        <a:rPr lang="de-DE" sz="2000" u="none" strike="noStrike" dirty="0">
                          <a:effectLst/>
                          <a:latin typeface="Calibri" panose="020F0502020204030204" pitchFamily="34" charset="0"/>
                          <a:cs typeface="Calibri" panose="020F0502020204030204" pitchFamily="34" charset="0"/>
                        </a:rPr>
                        <a:t>in mind. einem Bereich</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a:effectLst/>
                          <a:latin typeface="Calibri" panose="020F0502020204030204" pitchFamily="34" charset="0"/>
                          <a:cs typeface="Calibri" panose="020F0502020204030204" pitchFamily="34" charset="0"/>
                        </a:rPr>
                        <a:t>22,5%</a:t>
                      </a:r>
                      <a:endParaRPr lang="de-DE" sz="2000" b="1" i="0" u="none" strike="noStrike">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27,4%</a:t>
                      </a:r>
                      <a:endParaRPr lang="de-DE" sz="2000" b="1"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31,0%</a:t>
                      </a:r>
                      <a:endParaRPr lang="de-DE" sz="2000" b="1"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xmlns="" val="675997413"/>
                  </a:ext>
                </a:extLst>
              </a:tr>
              <a:tr h="436882">
                <a:tc>
                  <a:txBody>
                    <a:bodyPr/>
                    <a:lstStyle/>
                    <a:p>
                      <a:pPr algn="r" fontAlgn="t"/>
                      <a:r>
                        <a:rPr lang="de-DE" sz="2000" u="none" strike="noStrike" dirty="0">
                          <a:effectLst/>
                          <a:latin typeface="Calibri" panose="020F0502020204030204" pitchFamily="34" charset="0"/>
                          <a:cs typeface="Calibri" panose="020F0502020204030204" pitchFamily="34" charset="0"/>
                        </a:rPr>
                        <a:t> </a:t>
                      </a:r>
                      <a:r>
                        <a:rPr lang="de-DE" sz="2000" u="none" strike="noStrike" dirty="0" smtClean="0">
                          <a:effectLst/>
                          <a:latin typeface="Calibri" panose="020F0502020204030204" pitchFamily="34" charset="0"/>
                          <a:cs typeface="Calibri" panose="020F0502020204030204" pitchFamily="34" charset="0"/>
                        </a:rPr>
                        <a:t>n</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smtClean="0">
                          <a:effectLst/>
                          <a:latin typeface="Calibri" panose="020F0502020204030204" pitchFamily="34" charset="0"/>
                          <a:cs typeface="Calibri" panose="020F0502020204030204" pitchFamily="34" charset="0"/>
                        </a:rPr>
                        <a:t>3.244</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smtClean="0">
                          <a:effectLst/>
                          <a:latin typeface="Calibri" panose="020F0502020204030204" pitchFamily="34" charset="0"/>
                          <a:cs typeface="Calibri" panose="020F0502020204030204" pitchFamily="34" charset="0"/>
                        </a:rPr>
                        <a:t>2.729</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smtClean="0">
                          <a:effectLst/>
                          <a:latin typeface="Calibri" panose="020F0502020204030204" pitchFamily="34" charset="0"/>
                          <a:cs typeface="Calibri" panose="020F0502020204030204" pitchFamily="34" charset="0"/>
                        </a:rPr>
                        <a:t>1.253</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xmlns="" val="3779723955"/>
                  </a:ext>
                </a:extLst>
              </a:tr>
              <a:tr h="991269">
                <a:tc>
                  <a:txBody>
                    <a:bodyPr/>
                    <a:lstStyle/>
                    <a:p>
                      <a:pPr algn="l" fontAlgn="t"/>
                      <a:r>
                        <a:rPr lang="de-DE" sz="2000" u="none" strike="noStrike" dirty="0" smtClean="0">
                          <a:effectLst/>
                          <a:latin typeface="Calibri" panose="020F0502020204030204" pitchFamily="34" charset="0"/>
                          <a:cs typeface="Calibri" panose="020F0502020204030204" pitchFamily="34" charset="0"/>
                        </a:rPr>
                        <a:t>In </a:t>
                      </a:r>
                      <a:r>
                        <a:rPr lang="de-DE" sz="2000" u="none" strike="noStrike" dirty="0">
                          <a:effectLst/>
                          <a:latin typeface="Calibri" panose="020F0502020204030204" pitchFamily="34" charset="0"/>
                          <a:cs typeface="Calibri" panose="020F0502020204030204" pitchFamily="34" charset="0"/>
                        </a:rPr>
                        <a:t>den letzten 12 Monate </a:t>
                      </a:r>
                      <a:r>
                        <a:rPr lang="de-DE" sz="2000" u="none" strike="noStrike" dirty="0" smtClean="0">
                          <a:effectLst/>
                          <a:latin typeface="Calibri" panose="020F0502020204030204" pitchFamily="34" charset="0"/>
                          <a:cs typeface="Calibri" panose="020F0502020204030204" pitchFamily="34" charset="0"/>
                        </a:rPr>
                        <a:t>an Wahlen teilgenommen </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70,7%</a:t>
                      </a:r>
                      <a:endParaRPr lang="de-DE" sz="2000" b="1"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80,6%</a:t>
                      </a:r>
                      <a:endParaRPr lang="de-DE" sz="2000" b="1"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86,0%</a:t>
                      </a:r>
                      <a:endParaRPr lang="de-DE" sz="2000" b="1"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xmlns="" val="72340287"/>
                  </a:ext>
                </a:extLst>
              </a:tr>
              <a:tr h="436882">
                <a:tc>
                  <a:txBody>
                    <a:bodyPr/>
                    <a:lstStyle/>
                    <a:p>
                      <a:pPr algn="r" fontAlgn="t"/>
                      <a:r>
                        <a:rPr lang="de-DE" sz="2000" b="0" i="0" u="none" strike="noStrike" dirty="0" smtClean="0">
                          <a:solidFill>
                            <a:schemeClr val="dk1"/>
                          </a:solidFill>
                          <a:effectLst/>
                          <a:latin typeface="Calibri" panose="020F0502020204030204" pitchFamily="34" charset="0"/>
                          <a:cs typeface="Calibri" panose="020F0502020204030204" pitchFamily="34" charset="0"/>
                        </a:rPr>
                        <a:t>n</a:t>
                      </a:r>
                      <a:endParaRPr lang="de-DE" sz="2000" b="0" i="0" u="none" strike="noStrike" dirty="0">
                        <a:solidFill>
                          <a:srgbClr val="333399"/>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smtClean="0">
                          <a:effectLst/>
                          <a:latin typeface="Calibri" panose="020F0502020204030204" pitchFamily="34" charset="0"/>
                          <a:cs typeface="Calibri" panose="020F0502020204030204" pitchFamily="34" charset="0"/>
                        </a:rPr>
                        <a:t>2.689</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smtClean="0">
                          <a:effectLst/>
                          <a:latin typeface="Calibri" panose="020F0502020204030204" pitchFamily="34" charset="0"/>
                          <a:cs typeface="Calibri" panose="020F0502020204030204" pitchFamily="34" charset="0"/>
                        </a:rPr>
                        <a:t>2.002</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tc>
                  <a:txBody>
                    <a:bodyPr/>
                    <a:lstStyle/>
                    <a:p>
                      <a:pPr algn="r" fontAlgn="t"/>
                      <a:r>
                        <a:rPr lang="de-DE" sz="2000" u="none" strike="noStrike" dirty="0">
                          <a:effectLst/>
                          <a:latin typeface="Calibri" panose="020F0502020204030204" pitchFamily="34" charset="0"/>
                          <a:cs typeface="Calibri" panose="020F0502020204030204" pitchFamily="34" charset="0"/>
                        </a:rPr>
                        <a:t>700</a:t>
                      </a:r>
                      <a:endParaRPr lang="de-DE" sz="2000" b="0" i="0" u="none" strike="noStrike" dirty="0">
                        <a:solidFill>
                          <a:srgbClr val="993300"/>
                        </a:solidFill>
                        <a:effectLst/>
                        <a:latin typeface="Calibri" panose="020F0502020204030204" pitchFamily="34" charset="0"/>
                        <a:cs typeface="Calibri" panose="020F0502020204030204" pitchFamily="34" charset="0"/>
                      </a:endParaRPr>
                    </a:p>
                  </a:txBody>
                  <a:tcPr marL="6350" marR="6350" marT="6350" marB="0"/>
                </a:tc>
                <a:extLst>
                  <a:ext uri="{0D108BD9-81ED-4DB2-BD59-A6C34878D82A}">
                    <a16:rowId xmlns:a16="http://schemas.microsoft.com/office/drawing/2014/main" xmlns="" val="4286116704"/>
                  </a:ext>
                </a:extLst>
              </a:tr>
            </a:tbl>
          </a:graphicData>
        </a:graphic>
      </p:graphicFrame>
      <p:sp>
        <p:nvSpPr>
          <p:cNvPr id="4" name="Textfeld 3"/>
          <p:cNvSpPr txBox="1"/>
          <p:nvPr/>
        </p:nvSpPr>
        <p:spPr>
          <a:xfrm>
            <a:off x="467544" y="6488668"/>
            <a:ext cx="4314066" cy="369332"/>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Quelle DJI AIDA 2014, eigene Berechnungen</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1364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412776"/>
            <a:ext cx="8569325" cy="664112"/>
          </a:xfrm>
        </p:spPr>
        <p:txBody>
          <a:bodyPr/>
          <a:lstStyle/>
          <a:p>
            <a:pPr marL="0" indent="0"/>
            <a:r>
              <a:rPr lang="de-DE" sz="2800" dirty="0" smtClean="0">
                <a:solidFill>
                  <a:schemeClr val="bg1">
                    <a:lumMod val="50000"/>
                  </a:schemeClr>
                </a:solidFill>
                <a:latin typeface="Calibri" panose="020F0502020204030204" pitchFamily="34" charset="0"/>
                <a:cs typeface="Calibri" panose="020F0502020204030204" pitchFamily="34" charset="0"/>
              </a:rPr>
              <a:t/>
            </a:r>
            <a:br>
              <a:rPr lang="de-DE" sz="2800" dirty="0" smtClean="0">
                <a:solidFill>
                  <a:schemeClr val="bg1">
                    <a:lumMod val="50000"/>
                  </a:schemeClr>
                </a:solidFill>
                <a:latin typeface="Calibri" panose="020F0502020204030204" pitchFamily="34" charset="0"/>
                <a:cs typeface="Calibri" panose="020F0502020204030204" pitchFamily="34" charset="0"/>
              </a:rPr>
            </a:br>
            <a:r>
              <a:rPr lang="de-DE" sz="2800" dirty="0" smtClean="0">
                <a:latin typeface="Calibri" panose="020F0502020204030204" pitchFamily="34" charset="0"/>
                <a:cs typeface="Calibri" panose="020F0502020204030204" pitchFamily="34" charset="0"/>
              </a:rPr>
              <a:t>Das digital-vernetzte Leben Jugendlicher</a:t>
            </a:r>
            <a:br>
              <a:rPr lang="de-DE" sz="2800" dirty="0" smtClean="0">
                <a:latin typeface="Calibri" panose="020F0502020204030204" pitchFamily="34" charset="0"/>
                <a:cs typeface="Calibri" panose="020F0502020204030204" pitchFamily="34" charset="0"/>
              </a:rPr>
            </a:br>
            <a:endParaRPr lang="de-DE" sz="2800"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323850" y="2349500"/>
            <a:ext cx="8569325" cy="2640723"/>
          </a:xfrm>
        </p:spPr>
        <p:txBody>
          <a:bodyPr/>
          <a:lstStyle/>
          <a:p>
            <a:pPr lvl="0"/>
            <a:r>
              <a:rPr lang="de-DE" dirty="0" smtClean="0">
                <a:latin typeface="Calibri" panose="020F0502020204030204" pitchFamily="34" charset="0"/>
                <a:cs typeface="Calibri" panose="020F0502020204030204" pitchFamily="34" charset="0"/>
              </a:rPr>
              <a:t>Mediatisierung und (mobile) Digitalisierung:</a:t>
            </a:r>
          </a:p>
          <a:p>
            <a:pPr lvl="1"/>
            <a:r>
              <a:rPr lang="de-DE" dirty="0" smtClean="0">
                <a:latin typeface="Calibri" panose="020F0502020204030204" pitchFamily="34" charset="0"/>
                <a:cs typeface="Calibri" panose="020F0502020204030204" pitchFamily="34" charset="0"/>
              </a:rPr>
              <a:t>Selbstverständlicher Teil des Lebensalltags </a:t>
            </a:r>
            <a:r>
              <a:rPr lang="de-DE" dirty="0">
                <a:latin typeface="Calibri" panose="020F0502020204030204" pitchFamily="34" charset="0"/>
                <a:cs typeface="Calibri" panose="020F0502020204030204" pitchFamily="34" charset="0"/>
              </a:rPr>
              <a:t>Jugendlicher, Schon mit Ende der Kindheit vollständige Einbindung </a:t>
            </a:r>
          </a:p>
          <a:p>
            <a:pPr lvl="1"/>
            <a:r>
              <a:rPr lang="de-DE" dirty="0" smtClean="0">
                <a:latin typeface="Calibri" panose="020F0502020204030204" pitchFamily="34" charset="0"/>
                <a:cs typeface="Calibri" panose="020F0502020204030204" pitchFamily="34" charset="0"/>
              </a:rPr>
              <a:t>Smartphone: „Schaltzentrale“ der Lebensführung</a:t>
            </a:r>
          </a:p>
          <a:p>
            <a:pPr lvl="1"/>
            <a:r>
              <a:rPr lang="de-DE" dirty="0" smtClean="0">
                <a:latin typeface="Calibri" panose="020F0502020204030204" pitchFamily="34" charset="0"/>
                <a:cs typeface="Calibri" panose="020F0502020204030204" pitchFamily="34" charset="0"/>
              </a:rPr>
              <a:t>Jugendliche </a:t>
            </a:r>
            <a:r>
              <a:rPr lang="de-DE" dirty="0">
                <a:latin typeface="Calibri" panose="020F0502020204030204" pitchFamily="34" charset="0"/>
                <a:cs typeface="Calibri" panose="020F0502020204030204" pitchFamily="34" charset="0"/>
              </a:rPr>
              <a:t>sind durch die mobile Kommunikation „</a:t>
            </a:r>
            <a:r>
              <a:rPr lang="de-DE" dirty="0" err="1">
                <a:latin typeface="Calibri" panose="020F0502020204030204" pitchFamily="34" charset="0"/>
                <a:cs typeface="Calibri" panose="020F0502020204030204" pitchFamily="34" charset="0"/>
              </a:rPr>
              <a:t>always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connected</a:t>
            </a:r>
            <a:r>
              <a:rPr lang="de-DE" dirty="0">
                <a:latin typeface="Calibri" panose="020F0502020204030204" pitchFamily="34" charset="0"/>
                <a:cs typeface="Calibri" panose="020F0502020204030204" pitchFamily="34" charset="0"/>
              </a:rPr>
              <a:t>“. (parallel mit Einzelnen und Gruppen</a:t>
            </a:r>
            <a:r>
              <a:rPr lang="de-DE" dirty="0" smtClean="0">
                <a:latin typeface="Calibri" panose="020F0502020204030204" pitchFamily="34" charset="0"/>
                <a:cs typeface="Calibri" panose="020F0502020204030204" pitchFamily="34" charset="0"/>
              </a:rPr>
              <a:t>)</a:t>
            </a:r>
          </a:p>
          <a:p>
            <a:pPr lvl="1"/>
            <a:r>
              <a:rPr lang="de-DE" dirty="0">
                <a:latin typeface="Calibri" panose="020F0502020204030204" pitchFamily="34" charset="0"/>
                <a:cs typeface="Calibri" panose="020F0502020204030204" pitchFamily="34" charset="0"/>
              </a:rPr>
              <a:t>On- und Offline-Leben ist für Jugendliche nicht mehr voneinander zu trennen, reale und virtuelle Lebensräume verschränken sich auf vielfältige und dynamische Weise. </a:t>
            </a:r>
          </a:p>
          <a:p>
            <a:pPr lvl="1"/>
            <a:endParaRPr lang="de-DE" dirty="0">
              <a:latin typeface="Calibri" panose="020F0502020204030204" pitchFamily="34" charset="0"/>
              <a:cs typeface="Calibri" panose="020F0502020204030204" pitchFamily="34" charset="0"/>
            </a:endParaRPr>
          </a:p>
          <a:p>
            <a:pPr lvl="1"/>
            <a:endParaRPr lang="de-DE" dirty="0" smtClean="0">
              <a:latin typeface="Calibri" panose="020F0502020204030204" pitchFamily="34" charset="0"/>
              <a:cs typeface="Calibri" panose="020F0502020204030204" pitchFamily="34" charset="0"/>
            </a:endParaRPr>
          </a:p>
        </p:txBody>
      </p:sp>
      <p:sp>
        <p:nvSpPr>
          <p:cNvPr id="5"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3.4 Digitalisierung</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0656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49" y="950803"/>
            <a:ext cx="8569325" cy="5790565"/>
          </a:xfrm>
          <a:solidFill>
            <a:schemeClr val="bg1"/>
          </a:solidFill>
        </p:spPr>
        <p:txBody>
          <a:bodyPr/>
          <a:lstStyle/>
          <a:p>
            <a:pPr marL="182562" indent="0">
              <a:buNone/>
            </a:pPr>
            <a:r>
              <a:rPr lang="de-DE" sz="1800" dirty="0" smtClean="0">
                <a:latin typeface="Calibri" panose="020F0502020204030204" pitchFamily="34" charset="0"/>
                <a:cs typeface="Calibri" panose="020F0502020204030204" pitchFamily="34" charset="0"/>
              </a:rPr>
              <a:t>Zitate Jugendlicher (15. Kinder- und Jugendbericht):</a:t>
            </a:r>
          </a:p>
          <a:p>
            <a:pPr marL="182562"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Ohne das Handy läuft bei mir gar nichts mehr</a:t>
            </a: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Wenn man es nicht hat, fehlt irgendetwas</a:t>
            </a: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Ich bin über das Internet mit Freunden verbunden</a:t>
            </a:r>
            <a:r>
              <a:rPr lang="de-DE" sz="1800" dirty="0" smtClean="0">
                <a:latin typeface="Calibri" panose="020F0502020204030204" pitchFamily="34" charset="0"/>
                <a:cs typeface="Calibri" panose="020F0502020204030204" pitchFamily="34" charset="0"/>
              </a:rPr>
              <a:t>.“ „Ich bin online, um mit der Familie in Verbindung zu sein.“</a:t>
            </a:r>
          </a:p>
          <a:p>
            <a:pPr marL="182562" indent="0">
              <a:buNone/>
            </a:pPr>
            <a:endParaRPr lang="de-DE" sz="1800" dirty="0" smtClean="0">
              <a:latin typeface="Calibri" panose="020F0502020204030204" pitchFamily="34" charset="0"/>
              <a:cs typeface="Calibri" panose="020F0502020204030204" pitchFamily="34" charset="0"/>
            </a:endParaRPr>
          </a:p>
          <a:p>
            <a:pPr marL="182562"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Wenn ich mal nicht klar komme und zu Hause keine Hilfe bekomme, schreibe ich das ins Internet</a:t>
            </a: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Das Internet beantwortet ziemlich schnell ganz viele Fragen und verbindet auch ganz viel</a:t>
            </a:r>
            <a:r>
              <a:rPr lang="de-DE" sz="1800" dirty="0" smtClean="0">
                <a:latin typeface="Calibri" panose="020F0502020204030204" pitchFamily="34" charset="0"/>
                <a:cs typeface="Calibri" panose="020F0502020204030204" pitchFamily="34" charset="0"/>
              </a:rPr>
              <a:t>.“</a:t>
            </a:r>
          </a:p>
          <a:p>
            <a:pPr marL="182562" indent="0">
              <a:buNone/>
            </a:pPr>
            <a:endParaRPr lang="de-DE" sz="1800" dirty="0">
              <a:latin typeface="Calibri" panose="020F0502020204030204" pitchFamily="34" charset="0"/>
              <a:cs typeface="Calibri" panose="020F0502020204030204" pitchFamily="34" charset="0"/>
            </a:endParaRPr>
          </a:p>
          <a:p>
            <a:pPr marL="182562"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Das ist so ein Zwang, dass man irgendwie an das Handy ran muss, dass es piep, piep macht </a:t>
            </a:r>
            <a:r>
              <a:rPr lang="de-DE" sz="1800" dirty="0" smtClean="0">
                <a:latin typeface="Calibri" panose="020F0502020204030204" pitchFamily="34" charset="0"/>
                <a:cs typeface="Calibri" panose="020F0502020204030204" pitchFamily="34" charset="0"/>
              </a:rPr>
              <a:t>und dass </a:t>
            </a:r>
            <a:r>
              <a:rPr lang="de-DE" sz="1800" dirty="0">
                <a:latin typeface="Calibri" panose="020F0502020204030204" pitchFamily="34" charset="0"/>
                <a:cs typeface="Calibri" panose="020F0502020204030204" pitchFamily="34" charset="0"/>
              </a:rPr>
              <a:t>man sofort rangeht</a:t>
            </a:r>
            <a:r>
              <a:rPr lang="de-DE" sz="1800" dirty="0" smtClean="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Bei uns gibt es auch oft ein Spiel: wir legen alle unsere Handys in die Mitte und wenn das </a:t>
            </a:r>
            <a:r>
              <a:rPr lang="de-DE" sz="1800" dirty="0" smtClean="0">
                <a:latin typeface="Calibri" panose="020F0502020204030204" pitchFamily="34" charset="0"/>
                <a:cs typeface="Calibri" panose="020F0502020204030204" pitchFamily="34" charset="0"/>
              </a:rPr>
              <a:t>jemand anfasst</a:t>
            </a:r>
            <a:r>
              <a:rPr lang="de-DE" sz="1800" dirty="0">
                <a:latin typeface="Calibri" panose="020F0502020204030204" pitchFamily="34" charset="0"/>
                <a:cs typeface="Calibri" panose="020F0502020204030204" pitchFamily="34" charset="0"/>
              </a:rPr>
              <a:t>, muss er die Runde ausgeben.“</a:t>
            </a:r>
          </a:p>
          <a:p>
            <a:pPr marL="182562" indent="0">
              <a:buNone/>
            </a:pPr>
            <a:endParaRPr lang="de-DE" sz="1800" dirty="0" smtClean="0">
              <a:latin typeface="Calibri" panose="020F0502020204030204" pitchFamily="34" charset="0"/>
              <a:cs typeface="Calibri" panose="020F0502020204030204" pitchFamily="34" charset="0"/>
            </a:endParaRPr>
          </a:p>
          <a:p>
            <a:pPr marL="182562"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Ich finde es krass zu wissen, dass die alles von mir wissen</a:t>
            </a:r>
            <a:r>
              <a:rPr lang="de-DE" sz="1800" dirty="0" smtClean="0">
                <a:latin typeface="Calibri" panose="020F0502020204030204" pitchFamily="34" charset="0"/>
                <a:cs typeface="Calibri" panose="020F0502020204030204" pitchFamily="34" charset="0"/>
              </a:rPr>
              <a:t>.“</a:t>
            </a:r>
          </a:p>
          <a:p>
            <a:pPr marL="182562" indent="0">
              <a:buNone/>
            </a:pPr>
            <a:r>
              <a:rPr lang="de-DE" sz="1800" dirty="0">
                <a:latin typeface="Calibri" panose="020F0502020204030204" pitchFamily="34" charset="0"/>
                <a:cs typeface="Calibri" panose="020F0502020204030204" pitchFamily="34" charset="0"/>
              </a:rPr>
              <a:t>„Da gibt es öfters mal so eine Art Streit, wenn es heißt, mein Bild hat so und so viele </a:t>
            </a:r>
            <a:r>
              <a:rPr lang="de-DE" sz="1800" dirty="0" err="1">
                <a:latin typeface="Calibri" panose="020F0502020204030204" pitchFamily="34" charset="0"/>
                <a:cs typeface="Calibri" panose="020F0502020204030204" pitchFamily="34" charset="0"/>
              </a:rPr>
              <a:t>Likes</a:t>
            </a:r>
            <a:r>
              <a:rPr lang="de-DE" sz="1800" dirty="0">
                <a:latin typeface="Calibri" panose="020F0502020204030204" pitchFamily="34" charset="0"/>
                <a:cs typeface="Calibri" panose="020F0502020204030204" pitchFamily="34" charset="0"/>
              </a:rPr>
              <a:t> und </a:t>
            </a:r>
            <a:r>
              <a:rPr lang="de-DE" sz="1800" dirty="0" smtClean="0">
                <a:latin typeface="Calibri" panose="020F0502020204030204" pitchFamily="34" charset="0"/>
                <a:cs typeface="Calibri" panose="020F0502020204030204" pitchFamily="34" charset="0"/>
              </a:rPr>
              <a:t>ich hab </a:t>
            </a:r>
            <a:r>
              <a:rPr lang="de-DE" sz="1800" dirty="0">
                <a:latin typeface="Calibri" panose="020F0502020204030204" pitchFamily="34" charset="0"/>
                <a:cs typeface="Calibri" panose="020F0502020204030204" pitchFamily="34" charset="0"/>
              </a:rPr>
              <a:t>so und so viele Follower.“</a:t>
            </a:r>
          </a:p>
          <a:p>
            <a:pPr marL="182562" indent="0">
              <a:buNone/>
            </a:pPr>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Im Internet ist jedermann ein </a:t>
            </a:r>
            <a:r>
              <a:rPr lang="de-DE" sz="1800" dirty="0" err="1">
                <a:latin typeface="Calibri" panose="020F0502020204030204" pitchFamily="34" charset="0"/>
                <a:cs typeface="Calibri" panose="020F0502020204030204" pitchFamily="34" charset="0"/>
              </a:rPr>
              <a:t>Rambo</a:t>
            </a:r>
            <a:r>
              <a:rPr lang="de-DE" sz="1800" dirty="0">
                <a:latin typeface="Calibri" panose="020F0502020204030204" pitchFamily="34" charset="0"/>
                <a:cs typeface="Calibri" panose="020F0502020204030204" pitchFamily="34" charset="0"/>
              </a:rPr>
              <a:t>, da kann sogar ein Zehnjähriger den großen Macker </a:t>
            </a:r>
            <a:r>
              <a:rPr lang="de-DE" sz="1800" dirty="0" smtClean="0">
                <a:latin typeface="Calibri" panose="020F0502020204030204" pitchFamily="34" charset="0"/>
                <a:cs typeface="Calibri" panose="020F0502020204030204" pitchFamily="34" charset="0"/>
              </a:rPr>
              <a:t>spielen und </a:t>
            </a:r>
            <a:r>
              <a:rPr lang="de-DE" sz="1800" dirty="0">
                <a:latin typeface="Calibri" panose="020F0502020204030204" pitchFamily="34" charset="0"/>
                <a:cs typeface="Calibri" panose="020F0502020204030204" pitchFamily="34" charset="0"/>
              </a:rPr>
              <a:t>mit vulgären Beleidigungen kommen.</a:t>
            </a:r>
          </a:p>
        </p:txBody>
      </p:sp>
      <p:sp>
        <p:nvSpPr>
          <p:cNvPr id="5"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3.4 Digitalisierung</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312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2831" y="1052736"/>
            <a:ext cx="8569325" cy="432048"/>
          </a:xfrm>
        </p:spPr>
        <p:txBody>
          <a:bodyPr/>
          <a:lstStyle/>
          <a:p>
            <a:pPr marL="182562" lvl="0" indent="0">
              <a:buNone/>
            </a:pPr>
            <a:r>
              <a:rPr lang="de-DE" dirty="0" smtClean="0">
                <a:latin typeface="Calibri" panose="020F0502020204030204" pitchFamily="34" charset="0"/>
                <a:cs typeface="Calibri" panose="020F0502020204030204" pitchFamily="34" charset="0"/>
              </a:rPr>
              <a:t>Smartphone – Besitz nach Alter (in %)</a:t>
            </a:r>
            <a:endParaRPr lang="de-DE" dirty="0">
              <a:latin typeface="Calibri" panose="020F0502020204030204" pitchFamily="34" charset="0"/>
              <a:cs typeface="Calibri" panose="020F0502020204030204" pitchFamily="34" charset="0"/>
            </a:endParaRPr>
          </a:p>
        </p:txBody>
      </p:sp>
      <p:sp>
        <p:nvSpPr>
          <p:cNvPr id="5" name="Textfeld 4"/>
          <p:cNvSpPr txBox="1"/>
          <p:nvPr/>
        </p:nvSpPr>
        <p:spPr>
          <a:xfrm>
            <a:off x="395536" y="6550727"/>
            <a:ext cx="5695470" cy="307777"/>
          </a:xfrm>
          <a:prstGeom prst="rect">
            <a:avLst/>
          </a:prstGeom>
          <a:noFill/>
        </p:spPr>
        <p:txBody>
          <a:bodyPr wrap="non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Medienpädagogischer Forschungsverbund Südwest / JIM-Studie </a:t>
            </a:r>
            <a:r>
              <a:rPr lang="de-DE" sz="1400" dirty="0" smtClean="0">
                <a:solidFill>
                  <a:schemeClr val="tx1">
                    <a:lumMod val="75000"/>
                    <a:lumOff val="25000"/>
                  </a:schemeClr>
                </a:solidFill>
                <a:latin typeface="Calibri" panose="020F0502020204030204" pitchFamily="34" charset="0"/>
                <a:cs typeface="Calibri" panose="020F0502020204030204" pitchFamily="34" charset="0"/>
              </a:rPr>
              <a:t>2016, S. 32</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6" name="Diagramm 5"/>
          <p:cNvGraphicFramePr>
            <a:graphicFrameLocks/>
          </p:cNvGraphicFramePr>
          <p:nvPr>
            <p:extLst/>
          </p:nvPr>
        </p:nvGraphicFramePr>
        <p:xfrm>
          <a:off x="827584" y="1556791"/>
          <a:ext cx="8034572" cy="492159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3.4 Digitalisierung</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812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6976" y="1412776"/>
            <a:ext cx="8569325" cy="2640723"/>
          </a:xfrm>
        </p:spPr>
        <p:txBody>
          <a:bodyPr/>
          <a:lstStyle/>
          <a:p>
            <a:pPr lvl="0"/>
            <a:r>
              <a:rPr lang="de-DE" dirty="0" smtClean="0">
                <a:latin typeface="Calibri" panose="020F0502020204030204" pitchFamily="34" charset="0"/>
                <a:cs typeface="Calibri" panose="020F0502020204030204" pitchFamily="34" charset="0"/>
              </a:rPr>
              <a:t>Ermöglichungsraum und Risiko gleichzeitig:</a:t>
            </a:r>
          </a:p>
          <a:p>
            <a:pPr lvl="1"/>
            <a:r>
              <a:rPr lang="de-DE" dirty="0" smtClean="0">
                <a:latin typeface="Calibri" panose="020F0502020204030204" pitchFamily="34" charset="0"/>
                <a:cs typeface="Calibri" panose="020F0502020204030204" pitchFamily="34" charset="0"/>
              </a:rPr>
              <a:t>Digitales Leben als Ort der Selbstpräsentation, der Erprobung, der Vernetzung, des Informationsgewinns, der Teilhabe, der Herstellung und des Erhalts sozialer Räume und soziale Beziehungen</a:t>
            </a:r>
            <a:r>
              <a:rPr lang="de-DE" dirty="0">
                <a:latin typeface="Calibri" panose="020F0502020204030204" pitchFamily="34" charset="0"/>
                <a:cs typeface="Calibri" panose="020F0502020204030204" pitchFamily="34" charset="0"/>
              </a:rPr>
              <a:t> </a:t>
            </a:r>
            <a:r>
              <a:rPr lang="de-DE" dirty="0" smtClean="0">
                <a:latin typeface="Calibri" panose="020F0502020204030204" pitchFamily="34" charset="0"/>
                <a:cs typeface="Calibri" panose="020F0502020204030204" pitchFamily="34" charset="0"/>
              </a:rPr>
              <a:t>→ Orte der Chancen</a:t>
            </a:r>
          </a:p>
          <a:p>
            <a:pPr lvl="1"/>
            <a:r>
              <a:rPr lang="de-DE" dirty="0" smtClean="0">
                <a:latin typeface="Calibri" panose="020F0502020204030204" pitchFamily="34" charset="0"/>
                <a:cs typeface="Calibri" panose="020F0502020204030204" pitchFamily="34" charset="0"/>
              </a:rPr>
              <a:t>Soziale Inklusion nur unter Preisgabe von persönlichen Daten, Risiko der Erfahrung von Diskriminierung/Mobbing, Risiko auch der Erfahrung von „</a:t>
            </a:r>
            <a:r>
              <a:rPr lang="de-DE" dirty="0" err="1" smtClean="0">
                <a:latin typeface="Calibri" panose="020F0502020204030204" pitchFamily="34" charset="0"/>
                <a:cs typeface="Calibri" panose="020F0502020204030204" pitchFamily="34" charset="0"/>
              </a:rPr>
              <a:t>Mißbrauch</a:t>
            </a:r>
            <a:r>
              <a:rPr lang="de-DE" dirty="0" smtClean="0">
                <a:latin typeface="Calibri" panose="020F0502020204030204" pitchFamily="34" charset="0"/>
                <a:cs typeface="Calibri" panose="020F0502020204030204" pitchFamily="34" charset="0"/>
              </a:rPr>
              <a:t>“</a:t>
            </a:r>
          </a:p>
          <a:p>
            <a:pPr lvl="1"/>
            <a:endParaRPr lang="de-DE" dirty="0">
              <a:latin typeface="Calibri" panose="020F0502020204030204" pitchFamily="34" charset="0"/>
              <a:cs typeface="Calibri" panose="020F0502020204030204" pitchFamily="34" charset="0"/>
            </a:endParaRPr>
          </a:p>
          <a:p>
            <a:pPr marL="522288" lvl="1" indent="0">
              <a:buNone/>
            </a:pPr>
            <a:r>
              <a:rPr lang="de-DE" dirty="0" smtClean="0">
                <a:latin typeface="Calibri" panose="020F0502020204030204" pitchFamily="34" charset="0"/>
                <a:cs typeface="Calibri" panose="020F0502020204030204" pitchFamily="34" charset="0"/>
              </a:rPr>
              <a:t>Herausforderung für Jugendlichen: sich (selbst) qualifizieren und schützen</a:t>
            </a:r>
          </a:p>
          <a:p>
            <a:pPr marL="522288" lvl="1" indent="0">
              <a:buNone/>
            </a:pPr>
            <a:endParaRPr lang="de-DE" dirty="0" smtClean="0">
              <a:latin typeface="Calibri" panose="020F0502020204030204" pitchFamily="34" charset="0"/>
              <a:cs typeface="Calibri" panose="020F0502020204030204" pitchFamily="34" charset="0"/>
            </a:endParaRPr>
          </a:p>
          <a:p>
            <a:pPr marL="57150" indent="0">
              <a:buNone/>
            </a:pPr>
            <a:r>
              <a:rPr lang="de-DE" i="1" dirty="0" smtClean="0">
                <a:latin typeface="Calibri" panose="020F0502020204030204" pitchFamily="34" charset="0"/>
                <a:cs typeface="Calibri" panose="020F0502020204030204" pitchFamily="34" charset="0"/>
              </a:rPr>
              <a:t>→ Jugendgerechte Netzpolitik notwendig</a:t>
            </a:r>
          </a:p>
          <a:p>
            <a:endParaRPr lang="de-DE" dirty="0">
              <a:latin typeface="Calibri" panose="020F0502020204030204" pitchFamily="34" charset="0"/>
              <a:cs typeface="Calibri" panose="020F0502020204030204" pitchFamily="34" charset="0"/>
            </a:endParaRPr>
          </a:p>
        </p:txBody>
      </p:sp>
      <p:sp>
        <p:nvSpPr>
          <p:cNvPr id="4" name="Titel 1"/>
          <p:cNvSpPr txBox="1">
            <a:spLocks/>
          </p:cNvSpPr>
          <p:nvPr/>
        </p:nvSpPr>
        <p:spPr bwMode="auto">
          <a:xfrm>
            <a:off x="251520" y="260648"/>
            <a:ext cx="8569325" cy="504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3.4 Digitalisierung</a:t>
            </a:r>
            <a:endParaRPr lang="de-DE"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464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251520" y="2492896"/>
            <a:ext cx="8892480" cy="1080120"/>
          </a:xfrm>
          <a:prstGeom prst="rect">
            <a:avLst/>
          </a:prstGeom>
          <a:solidFill>
            <a:schemeClr val="bg1">
              <a:lumMod val="75000"/>
            </a:schemeClr>
          </a:solidFill>
        </p:spPr>
        <p:txBody>
          <a:bodyPr anchor="ct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lnSpc>
                <a:spcPct val="90000"/>
              </a:lnSpc>
            </a:pPr>
            <a:r>
              <a:rPr lang="de-DE" kern="0" dirty="0">
                <a:solidFill>
                  <a:schemeClr val="tx1">
                    <a:lumMod val="75000"/>
                    <a:lumOff val="25000"/>
                  </a:schemeClr>
                </a:solidFill>
                <a:latin typeface="Calibri" panose="020F0502020204030204" pitchFamily="34" charset="0"/>
                <a:cs typeface="Calibri" panose="020F0502020204030204" pitchFamily="34" charset="0"/>
              </a:rPr>
              <a:t>4</a:t>
            </a:r>
            <a:r>
              <a:rPr lang="de-DE" kern="0" dirty="0" smtClean="0">
                <a:solidFill>
                  <a:schemeClr val="tx1">
                    <a:lumMod val="75000"/>
                    <a:lumOff val="25000"/>
                  </a:schemeClr>
                </a:solidFill>
                <a:latin typeface="Calibri" panose="020F0502020204030204" pitchFamily="34" charset="0"/>
                <a:cs typeface="Calibri" panose="020F0502020204030204" pitchFamily="34" charset="0"/>
              </a:rPr>
              <a:t>. Institutionelle Rahmungen der Jugendphase</a:t>
            </a:r>
          </a:p>
        </p:txBody>
      </p:sp>
      <p:sp>
        <p:nvSpPr>
          <p:cNvPr id="2" name="Textfeld 1"/>
          <p:cNvSpPr txBox="1"/>
          <p:nvPr/>
        </p:nvSpPr>
        <p:spPr>
          <a:xfrm>
            <a:off x="2843808" y="4437112"/>
            <a:ext cx="3192990" cy="1015663"/>
          </a:xfrm>
          <a:prstGeom prst="rect">
            <a:avLst/>
          </a:prstGeom>
          <a:noFill/>
        </p:spPr>
        <p:txBody>
          <a:bodyPr wrap="none" rtlCol="0">
            <a:spAutoFit/>
          </a:bodyPr>
          <a:lstStyle/>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Schule/Ganztagsschule</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Kinder- und Jugendarbeit </a:t>
            </a:r>
            <a:endParaRPr lang="de-DE"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94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78054" y="1337230"/>
            <a:ext cx="8568952" cy="3785652"/>
          </a:xfrm>
          <a:prstGeom prst="rect">
            <a:avLst/>
          </a:prstGeom>
          <a:noFill/>
        </p:spPr>
        <p:txBody>
          <a:bodyPr wrap="square" rtlCol="0">
            <a:spAutoFit/>
          </a:bodyPr>
          <a:lstStyle/>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Schule als umfassender und von einer Mehrheit der Jugendlichen positiv bewerteter Ort</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Veränderung der klassischen Teilung:  Vormittags Halbtagsschule – Nachmittag der organisierten oder informellen organisierten Freizeit</a:t>
            </a:r>
          </a:p>
          <a:p>
            <a:endParaRPr lang="de-DE"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verschiedene historischer Wandlungsprozesse</a:t>
            </a:r>
          </a:p>
          <a:p>
            <a:pPr marL="742950" lvl="1"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Demographischer Wandel</a:t>
            </a:r>
          </a:p>
          <a:p>
            <a:pPr marL="742950" lvl="1" indent="-285750">
              <a:buFont typeface="Arial" panose="020B0604020202020204" pitchFamily="34" charset="0"/>
              <a:buChar char="•"/>
            </a:pPr>
            <a:r>
              <a:rPr lang="de-DE" sz="2000" dirty="0">
                <a:latin typeface="Calibri" panose="020F0502020204030204" pitchFamily="34" charset="0"/>
                <a:cs typeface="Calibri" panose="020F0502020204030204" pitchFamily="34" charset="0"/>
              </a:rPr>
              <a:t>Steigender Anteil </a:t>
            </a:r>
            <a:r>
              <a:rPr lang="de-DE" sz="2000" dirty="0" smtClean="0">
                <a:latin typeface="Calibri" panose="020F0502020204030204" pitchFamily="34" charset="0"/>
                <a:cs typeface="Calibri" panose="020F0502020204030204" pitchFamily="34" charset="0"/>
              </a:rPr>
              <a:t>Sek II/</a:t>
            </a:r>
            <a:r>
              <a:rPr lang="de-DE" sz="2000" dirty="0" err="1" smtClean="0">
                <a:latin typeface="Calibri" panose="020F0502020204030204" pitchFamily="34" charset="0"/>
                <a:cs typeface="Calibri" panose="020F0502020204030204" pitchFamily="34" charset="0"/>
              </a:rPr>
              <a:t>AbiturientInnen</a:t>
            </a:r>
            <a:endParaRPr lang="de-DE"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Ganztagsschulausbau</a:t>
            </a:r>
          </a:p>
          <a:p>
            <a:pPr marL="742950" lvl="1"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G8-Umstellung in Gymnasien</a:t>
            </a:r>
          </a:p>
          <a:p>
            <a:pPr marL="742950" lvl="1"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Testorientierung/</a:t>
            </a:r>
            <a:r>
              <a:rPr lang="de-DE" sz="2000" dirty="0" err="1" smtClean="0">
                <a:latin typeface="Calibri" panose="020F0502020204030204" pitchFamily="34" charset="0"/>
                <a:cs typeface="Calibri" panose="020F0502020204030204" pitchFamily="34" charset="0"/>
              </a:rPr>
              <a:t>Vergleichtest</a:t>
            </a:r>
            <a:r>
              <a:rPr lang="de-DE" sz="2000" dirty="0" smtClean="0">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Weiter steigende Bedeutung von höheren Qualifikationen </a:t>
            </a:r>
          </a:p>
        </p:txBody>
      </p:sp>
      <p:sp>
        <p:nvSpPr>
          <p:cNvPr id="4" name="Titel 1"/>
          <p:cNvSpPr>
            <a:spLocks noGrp="1"/>
          </p:cNvSpPr>
          <p:nvPr>
            <p:ph type="title"/>
          </p:nvPr>
        </p:nvSpPr>
        <p:spPr>
          <a:xfrm>
            <a:off x="305614" y="251687"/>
            <a:ext cx="8569325" cy="585025"/>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4.1 Schule</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
        <p:nvSpPr>
          <p:cNvPr id="2" name="Textfeld 1"/>
          <p:cNvSpPr txBox="1"/>
          <p:nvPr/>
        </p:nvSpPr>
        <p:spPr>
          <a:xfrm>
            <a:off x="780976" y="5438734"/>
            <a:ext cx="5374869" cy="707886"/>
          </a:xfrm>
          <a:prstGeom prst="rect">
            <a:avLst/>
          </a:prstGeom>
          <a:noFill/>
        </p:spPr>
        <p:txBody>
          <a:bodyPr wrap="none" rtlCol="0">
            <a:spAutoFit/>
          </a:bodyPr>
          <a:lstStyle/>
          <a:p>
            <a:r>
              <a:rPr lang="de-DE" sz="2000" i="1" dirty="0" smtClean="0">
                <a:latin typeface="Calibri" panose="020F0502020204030204" pitchFamily="34" charset="0"/>
                <a:cs typeface="Calibri" panose="020F0502020204030204" pitchFamily="34" charset="0"/>
              </a:rPr>
              <a:t>→ Subjektiv steigendes Belastungsempfinden und </a:t>
            </a:r>
            <a:br>
              <a:rPr lang="de-DE" sz="2000" i="1" dirty="0" smtClean="0">
                <a:latin typeface="Calibri" panose="020F0502020204030204" pitchFamily="34" charset="0"/>
                <a:cs typeface="Calibri" panose="020F0502020204030204" pitchFamily="34" charset="0"/>
              </a:rPr>
            </a:br>
            <a:r>
              <a:rPr lang="de-DE" sz="2000" i="1" dirty="0" smtClean="0">
                <a:latin typeface="Calibri" panose="020F0502020204030204" pitchFamily="34" charset="0"/>
                <a:cs typeface="Calibri" panose="020F0502020204030204" pitchFamily="34" charset="0"/>
              </a:rPr>
              <a:t>   stärkere zeitlich Einbindung in Schule</a:t>
            </a:r>
            <a:endParaRPr lang="de-DE"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900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80" y="1196752"/>
            <a:ext cx="8569325" cy="864096"/>
          </a:xfrm>
        </p:spPr>
        <p:txBody>
          <a:bodyPr/>
          <a:lstStyle/>
          <a:p>
            <a:pPr marL="0" indent="0"/>
            <a:r>
              <a:rPr lang="de-DE" sz="2800" dirty="0" smtClean="0">
                <a:solidFill>
                  <a:schemeClr val="bg1">
                    <a:lumMod val="50000"/>
                  </a:schemeClr>
                </a:solidFill>
                <a:latin typeface="Calibri" panose="020F0502020204030204" pitchFamily="34" charset="0"/>
                <a:cs typeface="Calibri" panose="020F0502020204030204" pitchFamily="34" charset="0"/>
              </a:rPr>
              <a:t>Ganztagsschule im Jugendalter?</a:t>
            </a:r>
            <a:endParaRPr lang="de-DE" sz="2800" dirty="0">
              <a:latin typeface="Calibri" panose="020F0502020204030204" pitchFamily="34" charset="0"/>
              <a:cs typeface="Calibri" panose="020F0502020204030204" pitchFamily="34" charset="0"/>
            </a:endParaRPr>
          </a:p>
        </p:txBody>
      </p:sp>
      <p:sp>
        <p:nvSpPr>
          <p:cNvPr id="6" name="Inhaltsplatzhalter 2"/>
          <p:cNvSpPr>
            <a:spLocks noGrp="1"/>
          </p:cNvSpPr>
          <p:nvPr>
            <p:ph idx="1"/>
          </p:nvPr>
        </p:nvSpPr>
        <p:spPr>
          <a:xfrm>
            <a:off x="102568" y="1916833"/>
            <a:ext cx="8892480" cy="2448272"/>
          </a:xfrm>
        </p:spPr>
        <p:txBody>
          <a:bodyPr/>
          <a:lstStyle/>
          <a:p>
            <a:pPr>
              <a:buNone/>
            </a:pPr>
            <a:r>
              <a:rPr lang="de-DE" dirty="0" smtClean="0">
                <a:latin typeface="Calibri" panose="020F0502020204030204" pitchFamily="34" charset="0"/>
                <a:cs typeface="Calibri" panose="020F0502020204030204" pitchFamily="34" charset="0"/>
              </a:rPr>
              <a:t>Die Debatten über Ganztagsschulen … </a:t>
            </a:r>
          </a:p>
          <a:p>
            <a:pPr indent="0">
              <a:buNone/>
            </a:pPr>
            <a:r>
              <a:rPr lang="de-DE" dirty="0" smtClean="0">
                <a:latin typeface="Calibri" panose="020F0502020204030204" pitchFamily="34" charset="0"/>
                <a:cs typeface="Calibri" panose="020F0502020204030204" pitchFamily="34" charset="0"/>
              </a:rPr>
              <a:t>„... wurden bislang von allen Seiten in einer auffälligen Vernachlässigung der Altersfrage der Heranwachsenden geführt. </a:t>
            </a:r>
            <a:r>
              <a:rPr lang="de-DE" dirty="0">
                <a:latin typeface="Calibri" panose="020F0502020204030204" pitchFamily="34" charset="0"/>
                <a:cs typeface="Calibri" panose="020F0502020204030204" pitchFamily="34" charset="0"/>
              </a:rPr>
              <a:t>Die Ganztagsschule wurde auf der einen Seite dabei ebenso selbstverständlich ohne Beachtung des Alters der Schülerinnen und Schüler befürwortet, wie auf der anderen Seite auch die Bedenken gegen eine allzu starke Ausweitung einer ganztägigen Schule altersfrei formuliert </a:t>
            </a:r>
            <a:r>
              <a:rPr lang="de-DE" dirty="0" smtClean="0">
                <a:latin typeface="Calibri" panose="020F0502020204030204" pitchFamily="34" charset="0"/>
                <a:cs typeface="Calibri" panose="020F0502020204030204" pitchFamily="34" charset="0"/>
              </a:rPr>
              <a:t>wurde.“ (15. KJB)</a:t>
            </a:r>
            <a:endParaRPr lang="de-DE" dirty="0">
              <a:latin typeface="Calibri" panose="020F0502020204030204" pitchFamily="34" charset="0"/>
              <a:cs typeface="Calibri" panose="020F0502020204030204" pitchFamily="34" charset="0"/>
            </a:endParaRPr>
          </a:p>
        </p:txBody>
      </p:sp>
      <p:sp>
        <p:nvSpPr>
          <p:cNvPr id="3" name="Textfeld 2"/>
          <p:cNvSpPr txBox="1"/>
          <p:nvPr/>
        </p:nvSpPr>
        <p:spPr>
          <a:xfrm>
            <a:off x="1259632" y="5589240"/>
            <a:ext cx="184731" cy="369332"/>
          </a:xfrm>
          <a:prstGeom prst="rect">
            <a:avLst/>
          </a:prstGeom>
          <a:noFill/>
        </p:spPr>
        <p:txBody>
          <a:bodyPr wrap="none" rtlCol="0">
            <a:spAutoFit/>
          </a:bodyPr>
          <a:lstStyle/>
          <a:p>
            <a:endParaRPr lang="de-DE"/>
          </a:p>
        </p:txBody>
      </p:sp>
      <p:sp>
        <p:nvSpPr>
          <p:cNvPr id="5" name="Titel 1"/>
          <p:cNvSpPr txBox="1">
            <a:spLocks/>
          </p:cNvSpPr>
          <p:nvPr/>
        </p:nvSpPr>
        <p:spPr bwMode="auto">
          <a:xfrm>
            <a:off x="305614" y="251687"/>
            <a:ext cx="8569325" cy="585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smtClean="0">
                <a:solidFill>
                  <a:schemeClr val="bg1">
                    <a:lumMod val="50000"/>
                  </a:schemeClr>
                </a:solidFill>
                <a:latin typeface="Calibri" panose="020F0502020204030204" pitchFamily="34" charset="0"/>
                <a:cs typeface="Calibri" panose="020F0502020204030204" pitchFamily="34" charset="0"/>
              </a:rPr>
              <a:t>4.1 Schule</a:t>
            </a:r>
            <a:endParaRPr lang="de-DE" sz="2000" kern="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51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692150"/>
            <a:ext cx="8569325" cy="466794"/>
          </a:xfrm>
        </p:spPr>
        <p:txBody>
          <a:bodyPr/>
          <a:lstStyle/>
          <a:p>
            <a:pPr algn="ctr"/>
            <a:r>
              <a:rPr lang="de-DE" dirty="0">
                <a:latin typeface="Calibri" panose="020F0502020204030204" pitchFamily="34" charset="0"/>
                <a:cs typeface="Calibri" panose="020F0502020204030204" pitchFamily="34" charset="0"/>
              </a:rPr>
              <a:t>B</a:t>
            </a:r>
            <a:r>
              <a:rPr lang="de-DE" sz="2800" dirty="0" smtClean="0">
                <a:latin typeface="Calibri" panose="020F0502020204030204" pitchFamily="34" charset="0"/>
                <a:cs typeface="Calibri" panose="020F0502020204030204" pitchFamily="34" charset="0"/>
              </a:rPr>
              <a:t>erichtsauftrag</a:t>
            </a:r>
            <a:endParaRPr lang="de-DE" sz="2800" dirty="0">
              <a:latin typeface="Calibri" panose="020F0502020204030204" pitchFamily="34" charset="0"/>
              <a:cs typeface="Calibri" panose="020F0502020204030204" pitchFamily="34" charset="0"/>
            </a:endParaRPr>
          </a:p>
        </p:txBody>
      </p:sp>
      <p:sp>
        <p:nvSpPr>
          <p:cNvPr id="5" name="Titel 1"/>
          <p:cNvSpPr>
            <a:spLocks noGrp="1"/>
          </p:cNvSpPr>
          <p:nvPr>
            <p:ph idx="1"/>
          </p:nvPr>
        </p:nvSpPr>
        <p:spPr>
          <a:xfrm>
            <a:off x="323528" y="2132856"/>
            <a:ext cx="8568952" cy="2536079"/>
          </a:xfrm>
          <a:noFill/>
        </p:spPr>
        <p:txBody>
          <a:bodyPr/>
          <a:lstStyle/>
          <a:p>
            <a:pPr marL="0" indent="0" algn="ctr">
              <a:buNone/>
            </a:pPr>
            <a:r>
              <a:rPr lang="de-DE" dirty="0" smtClean="0">
                <a:solidFill>
                  <a:schemeClr val="tx1">
                    <a:lumMod val="75000"/>
                    <a:lumOff val="25000"/>
                  </a:schemeClr>
                </a:solidFill>
                <a:latin typeface="Calibri" panose="020F0502020204030204" pitchFamily="34" charset="0"/>
                <a:cs typeface="Calibri" panose="020F0502020204030204" pitchFamily="34" charset="0"/>
              </a:rPr>
              <a:t> „</a:t>
            </a:r>
            <a:r>
              <a:rPr lang="de-DE" sz="3200" dirty="0" smtClean="0">
                <a:solidFill>
                  <a:schemeClr val="tx1">
                    <a:lumMod val="75000"/>
                    <a:lumOff val="25000"/>
                  </a:schemeClr>
                </a:solidFill>
                <a:latin typeface="Calibri" panose="020F0502020204030204" pitchFamily="34" charset="0"/>
                <a:cs typeface="Calibri" panose="020F0502020204030204" pitchFamily="34" charset="0"/>
              </a:rPr>
              <a:t>Zwischen Freiräumen, Familie, Ganztagsschule und virtuellen Welten –  Persönlichkeitsentwicklung und Bildungsanspruch im Jugendalter“</a:t>
            </a:r>
            <a:endParaRPr lang="de-DE" sz="32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7280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05614" y="6447970"/>
            <a:ext cx="6413294" cy="307777"/>
          </a:xfrm>
          <a:prstGeom prst="rect">
            <a:avLst/>
          </a:prstGeom>
          <a:solidFill>
            <a:schemeClr val="bg1"/>
          </a:solidFill>
        </p:spPr>
        <p:txBody>
          <a:bodyPr wrap="none" rtlCol="0">
            <a:spAutoFit/>
          </a:bodyPr>
          <a:lstStyle/>
          <a:p>
            <a:r>
              <a:rPr lang="de-DE" sz="1400" dirty="0">
                <a:latin typeface="Calibri" panose="020F0502020204030204" pitchFamily="34" charset="0"/>
                <a:cs typeface="Calibri" panose="020F0502020204030204" pitchFamily="34" charset="0"/>
              </a:rPr>
              <a:t>Quelle </a:t>
            </a:r>
            <a:r>
              <a:rPr lang="de-DE" sz="1400" dirty="0" smtClean="0">
                <a:latin typeface="Calibri" panose="020F0502020204030204" pitchFamily="34" charset="0"/>
                <a:cs typeface="Calibri" panose="020F0502020204030204" pitchFamily="34" charset="0"/>
              </a:rPr>
              <a:t>AID:A </a:t>
            </a:r>
            <a:r>
              <a:rPr lang="de-DE" sz="1400" dirty="0">
                <a:latin typeface="Calibri" panose="020F0502020204030204" pitchFamily="34" charset="0"/>
                <a:cs typeface="Calibri" panose="020F0502020204030204" pitchFamily="34" charset="0"/>
              </a:rPr>
              <a:t>II 2014,  Daten gewichtet n=7677; eigene </a:t>
            </a:r>
            <a:r>
              <a:rPr lang="de-DE" sz="1400" dirty="0" smtClean="0">
                <a:latin typeface="Calibri" panose="020F0502020204030204" pitchFamily="34" charset="0"/>
                <a:cs typeface="Calibri" panose="020F0502020204030204" pitchFamily="34" charset="0"/>
              </a:rPr>
              <a:t>Berechnungen (15. KJB, S. 383) </a:t>
            </a:r>
            <a:endParaRPr lang="de-DE" sz="1400" dirty="0">
              <a:latin typeface="Calibri" panose="020F0502020204030204" pitchFamily="34" charset="0"/>
              <a:cs typeface="Calibri" panose="020F0502020204030204" pitchFamily="34" charset="0"/>
            </a:endParaRPr>
          </a:p>
        </p:txBody>
      </p:sp>
      <p:sp>
        <p:nvSpPr>
          <p:cNvPr id="7" name="Foliennummernplatzhalter 6"/>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40</a:t>
            </a:fld>
            <a:endParaRPr lang="de-DE"/>
          </a:p>
        </p:txBody>
      </p:sp>
      <p:sp>
        <p:nvSpPr>
          <p:cNvPr id="2" name="Textfeld 1"/>
          <p:cNvSpPr txBox="1"/>
          <p:nvPr/>
        </p:nvSpPr>
        <p:spPr>
          <a:xfrm>
            <a:off x="332278" y="986303"/>
            <a:ext cx="7975388" cy="646331"/>
          </a:xfrm>
          <a:prstGeom prst="rect">
            <a:avLst/>
          </a:prstGeom>
          <a:noFill/>
        </p:spPr>
        <p:txBody>
          <a:bodyPr wrap="none" rtlCol="0">
            <a:spAutoFit/>
          </a:bodyPr>
          <a:lstStyle/>
          <a:p>
            <a:r>
              <a:rPr lang="de-DE" dirty="0" smtClean="0">
                <a:solidFill>
                  <a:schemeClr val="tx1">
                    <a:lumMod val="65000"/>
                    <a:lumOff val="35000"/>
                  </a:schemeClr>
                </a:solidFill>
                <a:latin typeface="Calibri" panose="020F0502020204030204" pitchFamily="34" charset="0"/>
                <a:cs typeface="Calibri" panose="020F0502020204030204" pitchFamily="34" charset="0"/>
              </a:rPr>
              <a:t>Teilnahme an Ganztagsangeboten nach Altersjahrgängen  sowie Zeit in der Schule   </a:t>
            </a:r>
            <a:br>
              <a:rPr lang="de-DE" dirty="0" smtClean="0">
                <a:solidFill>
                  <a:schemeClr val="tx1">
                    <a:lumMod val="65000"/>
                    <a:lumOff val="35000"/>
                  </a:schemeClr>
                </a:solidFill>
                <a:latin typeface="Calibri" panose="020F0502020204030204" pitchFamily="34" charset="0"/>
                <a:cs typeface="Calibri" panose="020F0502020204030204" pitchFamily="34" charset="0"/>
              </a:rPr>
            </a:br>
            <a:r>
              <a:rPr lang="de-DE" dirty="0" smtClean="0">
                <a:solidFill>
                  <a:schemeClr val="tx1">
                    <a:lumMod val="65000"/>
                    <a:lumOff val="35000"/>
                  </a:schemeClr>
                </a:solidFill>
                <a:latin typeface="Calibri" panose="020F0502020204030204" pitchFamily="34" charset="0"/>
                <a:cs typeface="Calibri" panose="020F0502020204030204" pitchFamily="34" charset="0"/>
              </a:rPr>
              <a:t>(Deutschland 2014, Anteil in %)</a:t>
            </a:r>
            <a:endParaRPr lang="de-DE"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10" name="Diagramm 9"/>
          <p:cNvGraphicFramePr>
            <a:graphicFrameLocks/>
          </p:cNvGraphicFramePr>
          <p:nvPr>
            <p:extLst/>
          </p:nvPr>
        </p:nvGraphicFramePr>
        <p:xfrm>
          <a:off x="827584" y="1907380"/>
          <a:ext cx="6984776" cy="454059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
          <p:cNvSpPr>
            <a:spLocks noGrp="1"/>
          </p:cNvSpPr>
          <p:nvPr>
            <p:ph type="title"/>
          </p:nvPr>
        </p:nvSpPr>
        <p:spPr>
          <a:xfrm>
            <a:off x="305614" y="251687"/>
            <a:ext cx="8569325" cy="585025"/>
          </a:xfrm>
        </p:spPr>
        <p:txBody>
          <a:bodyPr/>
          <a:lstStyle/>
          <a:p>
            <a:pPr marL="0" indent="0" algn="ctr"/>
            <a:r>
              <a:rPr lang="de-DE" sz="2000" dirty="0">
                <a:solidFill>
                  <a:schemeClr val="bg1">
                    <a:lumMod val="50000"/>
                  </a:schemeClr>
                </a:solidFill>
                <a:latin typeface="Calibri" panose="020F0502020204030204" pitchFamily="34" charset="0"/>
                <a:cs typeface="Calibri" panose="020F0502020204030204" pitchFamily="34" charset="0"/>
              </a:rPr>
              <a:t>4</a:t>
            </a:r>
            <a:r>
              <a:rPr lang="de-DE" sz="2000" dirty="0" smtClean="0">
                <a:solidFill>
                  <a:schemeClr val="bg1">
                    <a:lumMod val="50000"/>
                  </a:schemeClr>
                </a:solidFill>
                <a:latin typeface="Calibri" panose="020F0502020204030204" pitchFamily="34" charset="0"/>
                <a:cs typeface="Calibri" panose="020F0502020204030204" pitchFamily="34" charset="0"/>
              </a:rPr>
              <a:t>.1 Schule</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610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05614" y="1628800"/>
            <a:ext cx="8568952" cy="2554545"/>
          </a:xfrm>
          <a:prstGeom prst="rect">
            <a:avLst/>
          </a:prstGeom>
          <a:noFill/>
        </p:spPr>
        <p:txBody>
          <a:bodyPr wrap="square" rtlCol="0">
            <a:spAutoFit/>
          </a:bodyPr>
          <a:lstStyle/>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Ausstieg aus der Ganztagsschule mit steigendem Alter </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Kritik: Fehlende Jugendorientierung (im Sinne von fehlenden Freiräumen, fehlender Orientierung der Ganztagsschule an Interessen Jugendlicher, wenig „passender“ Angebote bzw. stärkeres Interesse für andere organisierte Aktivitäten) </a:t>
            </a:r>
          </a:p>
          <a:p>
            <a:pPr marL="285750" indent="-28575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Je umfassender die zeitliche Einbindung (Ganztagsschule, G 8) desto wichtiger ist Jugendlichen zudem ernsthafte Mitbestimmung, die in der Schule generell als sehr gering eingeschätzt wird.</a:t>
            </a:r>
          </a:p>
        </p:txBody>
      </p:sp>
      <p:sp>
        <p:nvSpPr>
          <p:cNvPr id="4" name="Titel 1"/>
          <p:cNvSpPr>
            <a:spLocks noGrp="1"/>
          </p:cNvSpPr>
          <p:nvPr>
            <p:ph type="title"/>
          </p:nvPr>
        </p:nvSpPr>
        <p:spPr>
          <a:xfrm>
            <a:off x="305614" y="251687"/>
            <a:ext cx="8569325" cy="585025"/>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4.1 Schule</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247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42</a:t>
            </a:fld>
            <a:endParaRPr lang="de-DE"/>
          </a:p>
        </p:txBody>
      </p:sp>
      <p:sp>
        <p:nvSpPr>
          <p:cNvPr id="3" name="Textfeld 2"/>
          <p:cNvSpPr txBox="1"/>
          <p:nvPr/>
        </p:nvSpPr>
        <p:spPr>
          <a:xfrm>
            <a:off x="467544" y="836712"/>
            <a:ext cx="8424936" cy="3970318"/>
          </a:xfrm>
          <a:prstGeom prst="rect">
            <a:avLst/>
          </a:prstGeom>
          <a:noFill/>
        </p:spPr>
        <p:txBody>
          <a:bodyPr wrap="square" rtlCol="0">
            <a:spAutoFit/>
          </a:bodyPr>
          <a:lstStyle/>
          <a:p>
            <a:pPr algn="ctr"/>
            <a:r>
              <a:rPr lang="de-DE" sz="2000" dirty="0" smtClean="0">
                <a:latin typeface="Calibri" panose="020F0502020204030204" pitchFamily="34" charset="0"/>
                <a:cs typeface="Calibri" panose="020F0502020204030204" pitchFamily="34" charset="0"/>
              </a:rPr>
              <a:t>Ausgewählte Zitate Jugendlicher zur Ganztagsschule </a:t>
            </a: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a:t>
            </a:r>
            <a:r>
              <a:rPr lang="de-DE" dirty="0">
                <a:latin typeface="Calibri" panose="020F0502020204030204" pitchFamily="34" charset="0"/>
                <a:cs typeface="Calibri" panose="020F0502020204030204" pitchFamily="34" charset="0"/>
              </a:rPr>
              <a:t>Um sich an der Schule wohlzufühlen, braucht es </a:t>
            </a:r>
            <a:r>
              <a:rPr lang="de-DE" dirty="0" smtClean="0">
                <a:latin typeface="Calibri" panose="020F0502020204030204" pitchFamily="34" charset="0"/>
                <a:cs typeface="Calibri" panose="020F0502020204030204" pitchFamily="34" charset="0"/>
              </a:rPr>
              <a:t>mehr Mitbestimmungsmöglichkeiten</a:t>
            </a:r>
            <a:r>
              <a:rPr lang="de-DE" dirty="0">
                <a:latin typeface="Calibri" panose="020F0502020204030204" pitchFamily="34" charset="0"/>
                <a:cs typeface="Calibri" panose="020F0502020204030204" pitchFamily="34" charset="0"/>
              </a:rPr>
              <a:t>. Der Lebensort sollte selbst mitgestaltet werden können. Im ‚Freizeitbereich‘ der Schule sollten </a:t>
            </a:r>
            <a:r>
              <a:rPr lang="de-DE" dirty="0" smtClean="0">
                <a:latin typeface="Calibri" panose="020F0502020204030204" pitchFamily="34" charset="0"/>
                <a:cs typeface="Calibri" panose="020F0502020204030204" pitchFamily="34" charset="0"/>
              </a:rPr>
              <a:t>sich Gruppen </a:t>
            </a:r>
            <a:r>
              <a:rPr lang="de-DE" dirty="0">
                <a:latin typeface="Calibri" panose="020F0502020204030204" pitchFamily="34" charset="0"/>
                <a:cs typeface="Calibri" panose="020F0502020204030204" pitchFamily="34" charset="0"/>
              </a:rPr>
              <a:t>selbst organisieren können </a:t>
            </a:r>
            <a:r>
              <a:rPr lang="de-DE" dirty="0" smtClean="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a:t>
            </a:r>
            <a:r>
              <a:rPr lang="de-DE" dirty="0">
                <a:latin typeface="Calibri" panose="020F0502020204030204" pitchFamily="34" charset="0"/>
                <a:cs typeface="Calibri" panose="020F0502020204030204" pitchFamily="34" charset="0"/>
              </a:rPr>
              <a:t>Ich wünsche mir kreativere Ansätze für Ganztagsschulen. Sinnvoll wäre bspw. eine </a:t>
            </a:r>
            <a:r>
              <a:rPr lang="de-DE" dirty="0" smtClean="0">
                <a:latin typeface="Calibri" panose="020F0502020204030204" pitchFamily="34" charset="0"/>
                <a:cs typeface="Calibri" panose="020F0502020204030204" pitchFamily="34" charset="0"/>
              </a:rPr>
              <a:t>Doppelspitze an </a:t>
            </a:r>
            <a:r>
              <a:rPr lang="de-DE" dirty="0">
                <a:latin typeface="Calibri" panose="020F0502020204030204" pitchFamily="34" charset="0"/>
                <a:cs typeface="Calibri" panose="020F0502020204030204" pitchFamily="34" charset="0"/>
              </a:rPr>
              <a:t>Schulen, die aus Schulleitung und pädagogischer Leitung besteht. Eine Aufgabe der pädagogischen Leitung wäre für mich ganz klar, Methoden zu entwickeln, um die Schülerschaft angemessen in die Gestaltung des Ganztagsbetriebes einzubinden.“</a:t>
            </a:r>
          </a:p>
          <a:p>
            <a:endParaRPr lang="de-DE" dirty="0" smtClean="0">
              <a:latin typeface="Calibri" panose="020F0502020204030204" pitchFamily="34" charset="0"/>
              <a:cs typeface="Calibri" panose="020F0502020204030204" pitchFamily="34" charset="0"/>
            </a:endParaRPr>
          </a:p>
          <a:p>
            <a:r>
              <a:rPr lang="de-DE" dirty="0" smtClean="0">
                <a:latin typeface="Calibri" panose="020F0502020204030204" pitchFamily="34" charset="0"/>
                <a:cs typeface="Calibri" panose="020F0502020204030204" pitchFamily="34" charset="0"/>
              </a:rPr>
              <a:t>„</a:t>
            </a:r>
            <a:r>
              <a:rPr lang="de-DE" dirty="0">
                <a:latin typeface="Calibri" panose="020F0502020204030204" pitchFamily="34" charset="0"/>
                <a:cs typeface="Calibri" panose="020F0502020204030204" pitchFamily="34" charset="0"/>
              </a:rPr>
              <a:t>Leider sind die Angebote oft für die jüngeren Schülerinnen und Schüler oder für alle </a:t>
            </a:r>
            <a:r>
              <a:rPr lang="de-DE" dirty="0" smtClean="0">
                <a:latin typeface="Calibri" panose="020F0502020204030204" pitchFamily="34" charset="0"/>
                <a:cs typeface="Calibri" panose="020F0502020204030204" pitchFamily="34" charset="0"/>
              </a:rPr>
              <a:t>gleichzeitig gestaltet</a:t>
            </a:r>
            <a:r>
              <a:rPr lang="de-DE" dirty="0">
                <a:latin typeface="Calibri" panose="020F0502020204030204" pitchFamily="34" charset="0"/>
                <a:cs typeface="Calibri" panose="020F0502020204030204" pitchFamily="34" charset="0"/>
              </a:rPr>
              <a:t>, was den älteren Schülerinnen und Schülern unzureichend ist.“</a:t>
            </a:r>
          </a:p>
        </p:txBody>
      </p:sp>
      <p:sp>
        <p:nvSpPr>
          <p:cNvPr id="4" name="Titel 1"/>
          <p:cNvSpPr>
            <a:spLocks noGrp="1"/>
          </p:cNvSpPr>
          <p:nvPr>
            <p:ph type="title"/>
          </p:nvPr>
        </p:nvSpPr>
        <p:spPr>
          <a:xfrm>
            <a:off x="305614" y="251687"/>
            <a:ext cx="8569325" cy="585025"/>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4.1 Schule</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477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4785" y="1196752"/>
            <a:ext cx="8533233" cy="369332"/>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Besuch </a:t>
            </a:r>
            <a:r>
              <a:rPr lang="de-DE" dirty="0" smtClean="0">
                <a:latin typeface="Calibri" panose="020F0502020204030204" pitchFamily="34" charset="0"/>
                <a:cs typeface="Calibri" panose="020F0502020204030204" pitchFamily="34" charset="0"/>
              </a:rPr>
              <a:t>von Jugendzentrum/Jugendtreffs </a:t>
            </a:r>
            <a:r>
              <a:rPr lang="de-DE" dirty="0">
                <a:latin typeface="Calibri" panose="020F0502020204030204" pitchFamily="34" charset="0"/>
                <a:cs typeface="Calibri" panose="020F0502020204030204" pitchFamily="34" charset="0"/>
              </a:rPr>
              <a:t>in den letzten 12 Monaten </a:t>
            </a:r>
            <a:r>
              <a:rPr lang="de-DE" dirty="0" smtClean="0">
                <a:latin typeface="Calibri" panose="020F0502020204030204" pitchFamily="34" charset="0"/>
                <a:cs typeface="Calibri" panose="020F0502020204030204" pitchFamily="34" charset="0"/>
              </a:rPr>
              <a:t>(</a:t>
            </a:r>
            <a:r>
              <a:rPr lang="de-DE" dirty="0">
                <a:latin typeface="Calibri" panose="020F0502020204030204" pitchFamily="34" charset="0"/>
                <a:cs typeface="Calibri" panose="020F0502020204030204" pitchFamily="34" charset="0"/>
              </a:rPr>
              <a:t>Deutschland 2014)</a:t>
            </a:r>
          </a:p>
        </p:txBody>
      </p:sp>
      <p:sp>
        <p:nvSpPr>
          <p:cNvPr id="5" name="Textfeld 4"/>
          <p:cNvSpPr txBox="1"/>
          <p:nvPr/>
        </p:nvSpPr>
        <p:spPr>
          <a:xfrm>
            <a:off x="305614" y="6447970"/>
            <a:ext cx="6413294" cy="307777"/>
          </a:xfrm>
          <a:prstGeom prst="rect">
            <a:avLst/>
          </a:prstGeom>
          <a:noFill/>
        </p:spPr>
        <p:txBody>
          <a:bodyPr wrap="none" rtlCol="0">
            <a:spAutoFit/>
          </a:bodyPr>
          <a:lstStyle/>
          <a:p>
            <a:r>
              <a:rPr lang="de-DE" sz="1400" dirty="0">
                <a:latin typeface="Calibri" panose="020F0502020204030204" pitchFamily="34" charset="0"/>
                <a:cs typeface="Calibri" panose="020F0502020204030204" pitchFamily="34" charset="0"/>
              </a:rPr>
              <a:t>Quelle </a:t>
            </a:r>
            <a:r>
              <a:rPr lang="de-DE" sz="1400" dirty="0" smtClean="0">
                <a:latin typeface="Calibri" panose="020F0502020204030204" pitchFamily="34" charset="0"/>
                <a:cs typeface="Calibri" panose="020F0502020204030204" pitchFamily="34" charset="0"/>
              </a:rPr>
              <a:t>AID:A </a:t>
            </a:r>
            <a:r>
              <a:rPr lang="de-DE" sz="1400" dirty="0">
                <a:latin typeface="Calibri" panose="020F0502020204030204" pitchFamily="34" charset="0"/>
                <a:cs typeface="Calibri" panose="020F0502020204030204" pitchFamily="34" charset="0"/>
              </a:rPr>
              <a:t>II 2014,  Daten gewichtet n=7677; eigene </a:t>
            </a:r>
            <a:r>
              <a:rPr lang="de-DE" sz="1400" dirty="0" smtClean="0">
                <a:latin typeface="Calibri" panose="020F0502020204030204" pitchFamily="34" charset="0"/>
                <a:cs typeface="Calibri" panose="020F0502020204030204" pitchFamily="34" charset="0"/>
              </a:rPr>
              <a:t>Berechnungen (15. KJB, S. 383) </a:t>
            </a:r>
            <a:endParaRPr lang="de-DE" sz="1400" dirty="0">
              <a:latin typeface="Calibri" panose="020F0502020204030204" pitchFamily="34" charset="0"/>
              <a:cs typeface="Calibri" panose="020F0502020204030204" pitchFamily="34" charset="0"/>
            </a:endParaRPr>
          </a:p>
        </p:txBody>
      </p:sp>
      <p:sp>
        <p:nvSpPr>
          <p:cNvPr id="7" name="Foliennummernplatzhalter 6"/>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43</a:t>
            </a:fld>
            <a:endParaRPr lang="de-DE"/>
          </a:p>
        </p:txBody>
      </p:sp>
      <p:graphicFrame>
        <p:nvGraphicFramePr>
          <p:cNvPr id="8" name="Diagramm 7"/>
          <p:cNvGraphicFramePr>
            <a:graphicFrameLocks/>
          </p:cNvGraphicFramePr>
          <p:nvPr>
            <p:extLst/>
          </p:nvPr>
        </p:nvGraphicFramePr>
        <p:xfrm>
          <a:off x="551698" y="1700808"/>
          <a:ext cx="7739406" cy="4543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el 1"/>
          <p:cNvSpPr>
            <a:spLocks noGrp="1"/>
          </p:cNvSpPr>
          <p:nvPr>
            <p:ph type="title"/>
          </p:nvPr>
        </p:nvSpPr>
        <p:spPr>
          <a:xfrm>
            <a:off x="305614" y="251687"/>
            <a:ext cx="8569325" cy="585025"/>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322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513" y="6538913"/>
            <a:ext cx="6472606" cy="307777"/>
          </a:xfrm>
          <a:prstGeom prst="rect">
            <a:avLst/>
          </a:prstGeom>
          <a:noFill/>
        </p:spPr>
        <p:txBody>
          <a:bodyPr wrap="none" rtlCol="0">
            <a:spAutoFit/>
          </a:bodyPr>
          <a:lstStyle/>
          <a:p>
            <a:r>
              <a:rPr lang="de-DE" sz="1400" dirty="0">
                <a:latin typeface="Calibri" panose="020F0502020204030204" pitchFamily="34" charset="0"/>
                <a:cs typeface="Calibri" panose="020F0502020204030204" pitchFamily="34" charset="0"/>
              </a:rPr>
              <a:t>Quelle </a:t>
            </a:r>
            <a:r>
              <a:rPr lang="de-DE" sz="1400" dirty="0" smtClean="0">
                <a:latin typeface="Calibri" panose="020F0502020204030204" pitchFamily="34" charset="0"/>
                <a:cs typeface="Calibri" panose="020F0502020204030204" pitchFamily="34" charset="0"/>
              </a:rPr>
              <a:t>AID:A </a:t>
            </a:r>
            <a:r>
              <a:rPr lang="de-DE" sz="1400" dirty="0">
                <a:latin typeface="Calibri" panose="020F0502020204030204" pitchFamily="34" charset="0"/>
                <a:cs typeface="Calibri" panose="020F0502020204030204" pitchFamily="34" charset="0"/>
              </a:rPr>
              <a:t>II 2014,  Daten gewichtet </a:t>
            </a:r>
            <a:r>
              <a:rPr lang="de-DE" sz="1400" dirty="0" smtClean="0">
                <a:latin typeface="Calibri" panose="020F0502020204030204" pitchFamily="34" charset="0"/>
                <a:cs typeface="Calibri" panose="020F0502020204030204" pitchFamily="34" charset="0"/>
              </a:rPr>
              <a:t>n=7.949; </a:t>
            </a:r>
            <a:r>
              <a:rPr lang="de-DE" sz="1400" dirty="0">
                <a:latin typeface="Calibri" panose="020F0502020204030204" pitchFamily="34" charset="0"/>
                <a:cs typeface="Calibri" panose="020F0502020204030204" pitchFamily="34" charset="0"/>
              </a:rPr>
              <a:t>eigene Berechnungen (15. KJB, S. </a:t>
            </a:r>
            <a:r>
              <a:rPr lang="de-DE" sz="1400" dirty="0" smtClean="0">
                <a:latin typeface="Calibri" panose="020F0502020204030204" pitchFamily="34" charset="0"/>
                <a:cs typeface="Calibri" panose="020F0502020204030204" pitchFamily="34" charset="0"/>
              </a:rPr>
              <a:t>385)</a:t>
            </a:r>
            <a:endParaRPr lang="de-DE" sz="1400" dirty="0">
              <a:latin typeface="Calibri" panose="020F0502020204030204" pitchFamily="34" charset="0"/>
              <a:cs typeface="Calibri" panose="020F0502020204030204" pitchFamily="34" charset="0"/>
            </a:endParaRPr>
          </a:p>
        </p:txBody>
      </p:sp>
      <p:sp>
        <p:nvSpPr>
          <p:cNvPr id="5" name="Textfeld 4"/>
          <p:cNvSpPr txBox="1"/>
          <p:nvPr/>
        </p:nvSpPr>
        <p:spPr>
          <a:xfrm>
            <a:off x="13513" y="836712"/>
            <a:ext cx="8592865" cy="646331"/>
          </a:xfrm>
          <a:prstGeom prst="rect">
            <a:avLst/>
          </a:prstGeom>
          <a:noFill/>
        </p:spPr>
        <p:txBody>
          <a:bodyPr wrap="none" rtlCol="0">
            <a:spAutoFit/>
          </a:bodyPr>
          <a:lstStyle/>
          <a:p>
            <a:r>
              <a:rPr lang="de-DE" dirty="0">
                <a:solidFill>
                  <a:schemeClr val="tx1">
                    <a:lumMod val="65000"/>
                    <a:lumOff val="35000"/>
                  </a:schemeClr>
                </a:solidFill>
                <a:latin typeface="Calibri" panose="020F0502020204030204" pitchFamily="34" charset="0"/>
                <a:cs typeface="Calibri" panose="020F0502020204030204" pitchFamily="34" charset="0"/>
              </a:rPr>
              <a:t>Regelmäßige Teilnahme an Aktivitäten/Angeboten ausgewählter (Jugend)Organisationen </a:t>
            </a:r>
          </a:p>
          <a:p>
            <a:r>
              <a:rPr lang="de-DE" dirty="0">
                <a:solidFill>
                  <a:schemeClr val="tx1">
                    <a:lumMod val="65000"/>
                    <a:lumOff val="35000"/>
                  </a:schemeClr>
                </a:solidFill>
                <a:latin typeface="Calibri" panose="020F0502020204030204" pitchFamily="34" charset="0"/>
                <a:cs typeface="Calibri" panose="020F0502020204030204" pitchFamily="34" charset="0"/>
              </a:rPr>
              <a:t>Deutschland 2014, in %</a:t>
            </a:r>
          </a:p>
        </p:txBody>
      </p:sp>
      <p:graphicFrame>
        <p:nvGraphicFramePr>
          <p:cNvPr id="7" name="Diagramm 6"/>
          <p:cNvGraphicFramePr>
            <a:graphicFrameLocks/>
          </p:cNvGraphicFramePr>
          <p:nvPr>
            <p:extLst/>
          </p:nvPr>
        </p:nvGraphicFramePr>
        <p:xfrm>
          <a:off x="141402" y="1223872"/>
          <a:ext cx="7913342" cy="5214635"/>
        </p:xfrm>
        <a:graphic>
          <a:graphicData uri="http://schemas.openxmlformats.org/drawingml/2006/chart">
            <c:chart xmlns:c="http://schemas.openxmlformats.org/drawingml/2006/chart" xmlns:r="http://schemas.openxmlformats.org/officeDocument/2006/relationships" r:id="rId2"/>
          </a:graphicData>
        </a:graphic>
      </p:graphicFrame>
      <p:sp>
        <p:nvSpPr>
          <p:cNvPr id="3" name="Foliennummernplatzhalter 2"/>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44</a:t>
            </a:fld>
            <a:endParaRPr lang="de-DE"/>
          </a:p>
        </p:txBody>
      </p:sp>
      <p:sp>
        <p:nvSpPr>
          <p:cNvPr id="8" name="Titel 1"/>
          <p:cNvSpPr txBox="1">
            <a:spLocks/>
          </p:cNvSpPr>
          <p:nvPr/>
        </p:nvSpPr>
        <p:spPr bwMode="auto">
          <a:xfrm>
            <a:off x="305614" y="251687"/>
            <a:ext cx="8569325" cy="585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kern="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710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085" y="1412776"/>
            <a:ext cx="8229600" cy="4049713"/>
          </a:xfrm>
        </p:spPr>
        <p:txBody>
          <a:bodyPr>
            <a:normAutofit lnSpcReduction="10000"/>
          </a:bodyPr>
          <a:lstStyle/>
          <a:p>
            <a:pPr marL="182562" indent="0">
              <a:buNone/>
            </a:pPr>
            <a:r>
              <a:rPr lang="de-DE" dirty="0" smtClean="0">
                <a:latin typeface="Calibri" panose="020F0502020204030204" pitchFamily="34" charset="0"/>
                <a:cs typeface="Calibri" panose="020F0502020204030204" pitchFamily="34" charset="0"/>
              </a:rPr>
              <a:t>Zitate Jugendlicher:</a:t>
            </a:r>
          </a:p>
          <a:p>
            <a:pPr marL="182562" indent="0">
              <a:buNone/>
            </a:pPr>
            <a:endParaRPr lang="de-DE" dirty="0" smtClean="0">
              <a:latin typeface="Calibri" panose="020F0502020204030204" pitchFamily="34" charset="0"/>
              <a:cs typeface="Calibri" panose="020F0502020204030204" pitchFamily="34" charset="0"/>
            </a:endParaRPr>
          </a:p>
          <a:p>
            <a:pPr marL="182562" indent="0">
              <a:buNone/>
            </a:pPr>
            <a:r>
              <a:rPr lang="de-DE" dirty="0" smtClean="0">
                <a:latin typeface="Calibri" panose="020F0502020204030204" pitchFamily="34" charset="0"/>
                <a:cs typeface="Calibri" panose="020F0502020204030204" pitchFamily="34" charset="0"/>
              </a:rPr>
              <a:t>„Wir </a:t>
            </a:r>
            <a:r>
              <a:rPr lang="de-DE" dirty="0">
                <a:latin typeface="Calibri" panose="020F0502020204030204" pitchFamily="34" charset="0"/>
                <a:cs typeface="Calibri" panose="020F0502020204030204" pitchFamily="34" charset="0"/>
              </a:rPr>
              <a:t>haben extra eine eigenständige Jugend gründen dürfen, um </a:t>
            </a:r>
            <a:r>
              <a:rPr lang="de-DE" dirty="0" smtClean="0">
                <a:latin typeface="Calibri" panose="020F0502020204030204" pitchFamily="34" charset="0"/>
                <a:cs typeface="Calibri" panose="020F0502020204030204" pitchFamily="34" charset="0"/>
              </a:rPr>
              <a:t>unsere Freizeit </a:t>
            </a:r>
            <a:r>
              <a:rPr lang="de-DE" dirty="0">
                <a:latin typeface="Calibri" panose="020F0502020204030204" pitchFamily="34" charset="0"/>
                <a:cs typeface="Calibri" panose="020F0502020204030204" pitchFamily="34" charset="0"/>
              </a:rPr>
              <a:t>selbst gestalten zu können. Wir lernen hier, selbstverantwortlich Regeln aufzustellen </a:t>
            </a:r>
            <a:r>
              <a:rPr lang="de-DE" dirty="0" smtClean="0">
                <a:latin typeface="Calibri" panose="020F0502020204030204" pitchFamily="34" charset="0"/>
                <a:cs typeface="Calibri" panose="020F0502020204030204" pitchFamily="34" charset="0"/>
              </a:rPr>
              <a:t>und einzuhalten</a:t>
            </a:r>
            <a:r>
              <a:rPr lang="de-DE" dirty="0">
                <a:latin typeface="Calibri" panose="020F0502020204030204" pitchFamily="34" charset="0"/>
                <a:cs typeface="Calibri" panose="020F0502020204030204" pitchFamily="34" charset="0"/>
              </a:rPr>
              <a:t>. Manche von uns machen jetzt den Trainerschein für den karnevalistischen Tanzsport</a:t>
            </a:r>
            <a:r>
              <a:rPr lang="de-DE" dirty="0" smtClean="0">
                <a:latin typeface="Calibri" panose="020F0502020204030204" pitchFamily="34" charset="0"/>
                <a:cs typeface="Calibri" panose="020F0502020204030204" pitchFamily="34" charset="0"/>
              </a:rPr>
              <a:t>, andere </a:t>
            </a:r>
            <a:r>
              <a:rPr lang="de-DE" dirty="0">
                <a:latin typeface="Calibri" panose="020F0502020204030204" pitchFamily="34" charset="0"/>
                <a:cs typeface="Calibri" panose="020F0502020204030204" pitchFamily="34" charset="0"/>
              </a:rPr>
              <a:t>haben die </a:t>
            </a:r>
            <a:r>
              <a:rPr lang="de-DE" dirty="0" err="1">
                <a:latin typeface="Calibri" panose="020F0502020204030204" pitchFamily="34" charset="0"/>
                <a:cs typeface="Calibri" panose="020F0502020204030204" pitchFamily="34" charset="0"/>
              </a:rPr>
              <a:t>JuleiCa</a:t>
            </a:r>
            <a:r>
              <a:rPr lang="de-DE" dirty="0">
                <a:latin typeface="Calibri" panose="020F0502020204030204" pitchFamily="34" charset="0"/>
                <a:cs typeface="Calibri" panose="020F0502020204030204" pitchFamily="34" charset="0"/>
              </a:rPr>
              <a:t>-Ausbildung gemacht, um auch anderen Kindern und Jugendlichen </a:t>
            </a:r>
            <a:r>
              <a:rPr lang="de-DE" dirty="0" smtClean="0">
                <a:latin typeface="Calibri" panose="020F0502020204030204" pitchFamily="34" charset="0"/>
                <a:cs typeface="Calibri" panose="020F0502020204030204" pitchFamily="34" charset="0"/>
              </a:rPr>
              <a:t>die Möglichkeiten </a:t>
            </a:r>
            <a:r>
              <a:rPr lang="de-DE" dirty="0">
                <a:latin typeface="Calibri" panose="020F0502020204030204" pitchFamily="34" charset="0"/>
                <a:cs typeface="Calibri" panose="020F0502020204030204" pitchFamily="34" charset="0"/>
              </a:rPr>
              <a:t>zu geben, außerhalb der Schule </a:t>
            </a:r>
            <a:r>
              <a:rPr lang="de-DE" dirty="0" smtClean="0">
                <a:latin typeface="Calibri" panose="020F0502020204030204" pitchFamily="34" charset="0"/>
                <a:cs typeface="Calibri" panose="020F0502020204030204" pitchFamily="34" charset="0"/>
              </a:rPr>
              <a:t>ihr </a:t>
            </a:r>
            <a:r>
              <a:rPr lang="de-DE" dirty="0">
                <a:latin typeface="Calibri" panose="020F0502020204030204" pitchFamily="34" charset="0"/>
                <a:cs typeface="Calibri" panose="020F0502020204030204" pitchFamily="34" charset="0"/>
              </a:rPr>
              <a:t>Ding zu machen</a:t>
            </a:r>
            <a:r>
              <a:rPr lang="de-DE" dirty="0" smtClean="0">
                <a:latin typeface="Calibri" panose="020F0502020204030204" pitchFamily="34" charset="0"/>
                <a:cs typeface="Calibri" panose="020F0502020204030204" pitchFamily="34" charset="0"/>
              </a:rPr>
              <a:t>.“</a:t>
            </a:r>
          </a:p>
          <a:p>
            <a:pPr marL="182562" indent="0">
              <a:buNone/>
            </a:pPr>
            <a:endParaRPr lang="de-DE" dirty="0">
              <a:latin typeface="Calibri" panose="020F0502020204030204" pitchFamily="34" charset="0"/>
              <a:cs typeface="Calibri" panose="020F0502020204030204" pitchFamily="34" charset="0"/>
            </a:endParaRPr>
          </a:p>
          <a:p>
            <a:pPr marL="182562" indent="0">
              <a:buNone/>
            </a:pPr>
            <a:r>
              <a:rPr lang="de-DE" dirty="0">
                <a:latin typeface="Calibri" panose="020F0502020204030204" pitchFamily="34" charset="0"/>
                <a:cs typeface="Calibri" panose="020F0502020204030204" pitchFamily="34" charset="0"/>
              </a:rPr>
              <a:t>„Ehrenamtliche und Hauptamtliche in der Jugendarbeit sollten stärker dafür sensibilisiert werden, wie man Veranstaltungen und Angebote so gestaltet, dass alle Jugendlichen entsprechend ihren Fähigkeiten daran teilnehmen können (z. B. als Teil der </a:t>
            </a:r>
            <a:r>
              <a:rPr lang="de-DE" dirty="0" err="1">
                <a:latin typeface="Calibri" panose="020F0502020204030204" pitchFamily="34" charset="0"/>
                <a:cs typeface="Calibri" panose="020F0502020204030204" pitchFamily="34" charset="0"/>
              </a:rPr>
              <a:t>JuleiCa</a:t>
            </a:r>
            <a:r>
              <a:rPr lang="de-DE" dirty="0">
                <a:latin typeface="Calibri" panose="020F0502020204030204" pitchFamily="34" charset="0"/>
                <a:cs typeface="Calibri" panose="020F0502020204030204" pitchFamily="34" charset="0"/>
              </a:rPr>
              <a:t>-Ausbildung</a:t>
            </a:r>
            <a:r>
              <a:rPr lang="de-DE" dirty="0" smtClean="0">
                <a:latin typeface="Calibri" panose="020F0502020204030204" pitchFamily="34" charset="0"/>
                <a:cs typeface="Calibri" panose="020F0502020204030204" pitchFamily="34" charset="0"/>
              </a:rPr>
              <a:t>).“</a:t>
            </a:r>
            <a:endParaRPr lang="de-DE" dirty="0">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45</a:t>
            </a:fld>
            <a:endParaRPr lang="de-DE"/>
          </a:p>
        </p:txBody>
      </p:sp>
      <p:sp>
        <p:nvSpPr>
          <p:cNvPr id="7" name="Titel 1"/>
          <p:cNvSpPr>
            <a:spLocks noGrp="1"/>
          </p:cNvSpPr>
          <p:nvPr>
            <p:ph type="title"/>
          </p:nvPr>
        </p:nvSpPr>
        <p:spPr>
          <a:xfrm>
            <a:off x="305614" y="251687"/>
            <a:ext cx="8569325" cy="585025"/>
          </a:xfrm>
        </p:spPr>
        <p:txBody>
          <a:bodyPr/>
          <a:lstStyle/>
          <a:p>
            <a:pPr marL="0" indent="0" algn="ctr"/>
            <a:r>
              <a:rPr lang="de-DE" sz="2000" dirty="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04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80728"/>
            <a:ext cx="8229600" cy="1143000"/>
          </a:xfrm>
          <a:noFill/>
        </p:spPr>
        <p:txBody>
          <a:bodyPr>
            <a:normAutofit/>
          </a:bodyPr>
          <a:lstStyle/>
          <a:p>
            <a:r>
              <a:rPr lang="de-DE" sz="2400" dirty="0" smtClean="0">
                <a:latin typeface="Calibri" panose="020F0502020204030204" pitchFamily="34" charset="0"/>
                <a:cs typeface="Calibri" panose="020F0502020204030204" pitchFamily="34" charset="0"/>
              </a:rPr>
              <a:t>Entgrenzungstendenzen (I) innerhalb der Jugendarbeit</a:t>
            </a:r>
            <a:endParaRPr lang="de-DE" sz="2400" dirty="0">
              <a:latin typeface="Calibri" panose="020F0502020204030204" pitchFamily="34" charset="0"/>
              <a:cs typeface="Calibri" panose="020F0502020204030204" pitchFamily="34" charset="0"/>
            </a:endParaRP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194780342"/>
              </p:ext>
            </p:extLst>
          </p:nvPr>
        </p:nvGraphicFramePr>
        <p:xfrm>
          <a:off x="339365" y="2328419"/>
          <a:ext cx="7472995" cy="3188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4294967295"/>
          </p:nvPr>
        </p:nvSpPr>
        <p:spPr/>
        <p:txBody>
          <a:bodyPr/>
          <a:lstStyle/>
          <a:p>
            <a:endParaRPr lang="de-DE" dirty="0">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305614" y="251687"/>
            <a:ext cx="8569325" cy="585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kern="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415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987" y="578116"/>
            <a:ext cx="8229600" cy="1143000"/>
          </a:xfrm>
          <a:noFill/>
        </p:spPr>
        <p:txBody>
          <a:bodyPr>
            <a:normAutofit/>
          </a:bodyPr>
          <a:lstStyle/>
          <a:p>
            <a:r>
              <a:rPr lang="de-DE" sz="2400" dirty="0">
                <a:latin typeface="Calibri" panose="020F0502020204030204" pitchFamily="34" charset="0"/>
                <a:cs typeface="Calibri" panose="020F0502020204030204" pitchFamily="34" charset="0"/>
              </a:rPr>
              <a:t>Entgrenzungstendenzen (</a:t>
            </a:r>
            <a:r>
              <a:rPr lang="de-DE" sz="2400" dirty="0" smtClean="0">
                <a:latin typeface="Calibri" panose="020F0502020204030204" pitchFamily="34" charset="0"/>
                <a:cs typeface="Calibri" panose="020F0502020204030204" pitchFamily="34" charset="0"/>
              </a:rPr>
              <a:t>II): Schnittstellen </a:t>
            </a:r>
            <a:r>
              <a:rPr lang="de-DE" sz="2400" dirty="0">
                <a:latin typeface="Calibri" panose="020F0502020204030204" pitchFamily="34" charset="0"/>
                <a:cs typeface="Calibri" panose="020F0502020204030204" pitchFamily="34" charset="0"/>
              </a:rPr>
              <a:t>zu anderen Feldern</a:t>
            </a:r>
            <a:endParaRPr lang="de-DE" sz="2400" dirty="0">
              <a:solidFill>
                <a:srgbClr val="FF0000"/>
              </a:solidFill>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22259" y="1437854"/>
            <a:ext cx="7886700" cy="1006785"/>
          </a:xfrm>
        </p:spPr>
        <p:txBody>
          <a:bodyPr>
            <a:normAutofit/>
          </a:bodyPr>
          <a:lstStyle/>
          <a:p>
            <a:pPr marL="0" indent="0">
              <a:buNone/>
            </a:pPr>
            <a:r>
              <a:rPr lang="de-DE" sz="2400" dirty="0">
                <a:latin typeface="Calibri" panose="020F0502020204030204" pitchFamily="34" charset="0"/>
                <a:cs typeface="Calibri" panose="020F0502020204030204" pitchFamily="34" charset="0"/>
              </a:rPr>
              <a:t>→ </a:t>
            </a:r>
            <a:r>
              <a:rPr lang="de-DE" sz="2400" dirty="0" smtClean="0">
                <a:latin typeface="Calibri" panose="020F0502020204030204" pitchFamily="34" charset="0"/>
                <a:cs typeface="Calibri" panose="020F0502020204030204" pitchFamily="34" charset="0"/>
              </a:rPr>
              <a:t>in puncto </a:t>
            </a:r>
            <a:r>
              <a:rPr lang="de-DE" sz="2400" dirty="0">
                <a:latin typeface="Calibri" panose="020F0502020204030204" pitchFamily="34" charset="0"/>
                <a:cs typeface="Calibri" panose="020F0502020204030204" pitchFamily="34" charset="0"/>
              </a:rPr>
              <a:t>Personalstellen, Orte und Infrastruktur, Zielgruppen, Arbeitsformen, </a:t>
            </a:r>
            <a:r>
              <a:rPr lang="de-DE" sz="2400" dirty="0" err="1">
                <a:latin typeface="Calibri" panose="020F0502020204030204" pitchFamily="34" charset="0"/>
                <a:cs typeface="Calibri" panose="020F0502020204030204" pitchFamily="34" charset="0"/>
              </a:rPr>
              <a:t>Handlungslogiken</a:t>
            </a:r>
            <a:r>
              <a:rPr lang="de-DE" sz="2400" dirty="0">
                <a:latin typeface="Calibri" panose="020F0502020204030204" pitchFamily="34" charset="0"/>
                <a:cs typeface="Calibri" panose="020F0502020204030204" pitchFamily="34" charset="0"/>
              </a:rPr>
              <a:t> </a:t>
            </a:r>
          </a:p>
        </p:txBody>
      </p:sp>
      <p:sp>
        <p:nvSpPr>
          <p:cNvPr id="5" name="Foliennummernplatzhalter 4"/>
          <p:cNvSpPr>
            <a:spLocks noGrp="1"/>
          </p:cNvSpPr>
          <p:nvPr>
            <p:ph type="sldNum" sz="quarter" idx="4294967295"/>
          </p:nvPr>
        </p:nvSpPr>
        <p:spPr/>
        <p:txBody>
          <a:bodyPr/>
          <a:lstStyle/>
          <a:p>
            <a:endParaRPr lang="de-DE" dirty="0" smtClean="0">
              <a:latin typeface="Calibri" panose="020F0502020204030204" pitchFamily="34" charset="0"/>
              <a:cs typeface="Calibri" panose="020F0502020204030204" pitchFamily="34" charset="0"/>
            </a:endParaRPr>
          </a:p>
        </p:txBody>
      </p:sp>
      <p:sp>
        <p:nvSpPr>
          <p:cNvPr id="6" name="Ellipse 5"/>
          <p:cNvSpPr/>
          <p:nvPr/>
        </p:nvSpPr>
        <p:spPr>
          <a:xfrm>
            <a:off x="2597304" y="3624147"/>
            <a:ext cx="3745882" cy="207482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latin typeface="Calibri" panose="020F0502020204030204" pitchFamily="34" charset="0"/>
                <a:cs typeface="Calibri" panose="020F0502020204030204" pitchFamily="34" charset="0"/>
              </a:rPr>
              <a:t>Kinder- und Jugendarbeit</a:t>
            </a:r>
          </a:p>
        </p:txBody>
      </p:sp>
      <p:sp>
        <p:nvSpPr>
          <p:cNvPr id="8" name="Ellipse 7"/>
          <p:cNvSpPr/>
          <p:nvPr/>
        </p:nvSpPr>
        <p:spPr>
          <a:xfrm>
            <a:off x="323384" y="2662670"/>
            <a:ext cx="3435969" cy="1307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smtClean="0">
                <a:latin typeface="Calibri" panose="020F0502020204030204" pitchFamily="34" charset="0"/>
                <a:cs typeface="Calibri" panose="020F0502020204030204" pitchFamily="34" charset="0"/>
              </a:rPr>
              <a:t>Jugendsozialarbeit/</a:t>
            </a:r>
            <a:br>
              <a:rPr lang="de-DE" sz="2200" dirty="0" smtClean="0">
                <a:latin typeface="Calibri" panose="020F0502020204030204" pitchFamily="34" charset="0"/>
                <a:cs typeface="Calibri" panose="020F0502020204030204" pitchFamily="34" charset="0"/>
              </a:rPr>
            </a:br>
            <a:r>
              <a:rPr lang="de-DE" sz="2200" dirty="0" smtClean="0">
                <a:latin typeface="Calibri" panose="020F0502020204030204" pitchFamily="34" charset="0"/>
                <a:cs typeface="Calibri" panose="020F0502020204030204" pitchFamily="34" charset="0"/>
              </a:rPr>
              <a:t>Schulsozialarbeit</a:t>
            </a:r>
            <a:endParaRPr lang="de-DE" sz="2200" dirty="0">
              <a:latin typeface="Calibri" panose="020F0502020204030204" pitchFamily="34" charset="0"/>
              <a:cs typeface="Calibri" panose="020F0502020204030204" pitchFamily="34" charset="0"/>
            </a:endParaRPr>
          </a:p>
        </p:txBody>
      </p:sp>
      <p:sp>
        <p:nvSpPr>
          <p:cNvPr id="9" name="Ellipse 8"/>
          <p:cNvSpPr/>
          <p:nvPr/>
        </p:nvSpPr>
        <p:spPr>
          <a:xfrm>
            <a:off x="5255011" y="2751880"/>
            <a:ext cx="3456879" cy="13071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latin typeface="Calibri" panose="020F0502020204030204" pitchFamily="34" charset="0"/>
                <a:cs typeface="Calibri" panose="020F0502020204030204" pitchFamily="34" charset="0"/>
              </a:rPr>
              <a:t>Ganztagsschule/</a:t>
            </a:r>
            <a:br>
              <a:rPr lang="de-DE" sz="2200" dirty="0">
                <a:latin typeface="Calibri" panose="020F0502020204030204" pitchFamily="34" charset="0"/>
                <a:cs typeface="Calibri" panose="020F0502020204030204" pitchFamily="34" charset="0"/>
              </a:rPr>
            </a:br>
            <a:r>
              <a:rPr lang="de-DE" sz="2200" dirty="0">
                <a:latin typeface="Calibri" panose="020F0502020204030204" pitchFamily="34" charset="0"/>
                <a:cs typeface="Calibri" panose="020F0502020204030204" pitchFamily="34" charset="0"/>
              </a:rPr>
              <a:t>-betreuung</a:t>
            </a:r>
          </a:p>
        </p:txBody>
      </p:sp>
      <p:sp>
        <p:nvSpPr>
          <p:cNvPr id="10" name="Ellipse 9"/>
          <p:cNvSpPr/>
          <p:nvPr/>
        </p:nvSpPr>
        <p:spPr>
          <a:xfrm>
            <a:off x="4713714" y="5810936"/>
            <a:ext cx="1932414" cy="9967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Calibri" panose="020F0502020204030204" pitchFamily="34" charset="0"/>
                <a:cs typeface="Calibri" panose="020F0502020204030204" pitchFamily="34" charset="0"/>
              </a:rPr>
              <a:t>Hilfen zur Erziehung</a:t>
            </a:r>
          </a:p>
        </p:txBody>
      </p:sp>
      <p:sp>
        <p:nvSpPr>
          <p:cNvPr id="11" name="Ellipse 10"/>
          <p:cNvSpPr/>
          <p:nvPr/>
        </p:nvSpPr>
        <p:spPr>
          <a:xfrm>
            <a:off x="2542361" y="5810936"/>
            <a:ext cx="2116410" cy="91054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Calibri" panose="020F0502020204030204" pitchFamily="34" charset="0"/>
                <a:cs typeface="Calibri" panose="020F0502020204030204" pitchFamily="34" charset="0"/>
              </a:rPr>
              <a:t>Präventions-programme </a:t>
            </a:r>
          </a:p>
        </p:txBody>
      </p:sp>
      <p:sp>
        <p:nvSpPr>
          <p:cNvPr id="13" name="Ellipse 12"/>
          <p:cNvSpPr/>
          <p:nvPr/>
        </p:nvSpPr>
        <p:spPr>
          <a:xfrm>
            <a:off x="556746" y="5334995"/>
            <a:ext cx="1985615" cy="102250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Calibri" panose="020F0502020204030204" pitchFamily="34" charset="0"/>
                <a:cs typeface="Calibri" panose="020F0502020204030204" pitchFamily="34" charset="0"/>
              </a:rPr>
              <a:t>Berufs-förderung</a:t>
            </a:r>
          </a:p>
        </p:txBody>
      </p:sp>
      <p:sp>
        <p:nvSpPr>
          <p:cNvPr id="14" name="Ellipse 13"/>
          <p:cNvSpPr/>
          <p:nvPr/>
        </p:nvSpPr>
        <p:spPr>
          <a:xfrm>
            <a:off x="6687714" y="5375739"/>
            <a:ext cx="2092948" cy="99675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00" dirty="0">
                <a:latin typeface="Calibri" panose="020F0502020204030204" pitchFamily="34" charset="0"/>
                <a:cs typeface="Calibri" panose="020F0502020204030204" pitchFamily="34" charset="0"/>
              </a:rPr>
              <a:t>Gesundheits-förderung</a:t>
            </a:r>
          </a:p>
        </p:txBody>
      </p:sp>
      <p:sp>
        <p:nvSpPr>
          <p:cNvPr id="15" name="Titel 1"/>
          <p:cNvSpPr txBox="1">
            <a:spLocks/>
          </p:cNvSpPr>
          <p:nvPr/>
        </p:nvSpPr>
        <p:spPr bwMode="auto">
          <a:xfrm>
            <a:off x="305614" y="251687"/>
            <a:ext cx="8569325" cy="585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kern="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7265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24744"/>
            <a:ext cx="8144289" cy="914502"/>
          </a:xfrm>
          <a:solidFill>
            <a:schemeClr val="bg1"/>
          </a:solidFill>
        </p:spPr>
        <p:txBody>
          <a:bodyPr>
            <a:normAutofit/>
          </a:bodyPr>
          <a:lstStyle/>
          <a:p>
            <a:r>
              <a:rPr lang="de-DE" sz="2200" dirty="0" smtClean="0">
                <a:solidFill>
                  <a:schemeClr val="tx1">
                    <a:lumMod val="65000"/>
                    <a:lumOff val="35000"/>
                  </a:schemeClr>
                </a:solidFill>
                <a:latin typeface="Calibri" panose="020F0502020204030204" pitchFamily="34" charset="0"/>
                <a:cs typeface="Calibri" panose="020F0502020204030204" pitchFamily="34" charset="0"/>
              </a:rPr>
              <a:t>Ausgewählte Herausforderungen der Kinder- und Jugendarbeit </a:t>
            </a:r>
            <a:endParaRPr lang="de-DE" sz="2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085" y="2276872"/>
            <a:ext cx="8229600" cy="4049713"/>
          </a:xfrm>
        </p:spPr>
        <p:txBody>
          <a:bodyPr>
            <a:normAutofit/>
          </a:bodyPr>
          <a:lstStyle/>
          <a:p>
            <a:pPr marL="514350" indent="-514350">
              <a:buFont typeface="+mj-lt"/>
              <a:buAutoNum type="arabicParenBoth"/>
            </a:pPr>
            <a:r>
              <a:rPr lang="de-DE" dirty="0">
                <a:latin typeface="Calibri" panose="020F0502020204030204" pitchFamily="34" charset="0"/>
                <a:cs typeface="Calibri" panose="020F0502020204030204" pitchFamily="34" charset="0"/>
              </a:rPr>
              <a:t>Der Inklusionsanspruch und die Kinder- und Jugendarbeit</a:t>
            </a:r>
          </a:p>
          <a:p>
            <a:pPr marL="514350" indent="-514350">
              <a:buFont typeface="+mj-lt"/>
              <a:buAutoNum type="arabicParenBoth"/>
            </a:pPr>
            <a:r>
              <a:rPr lang="de-DE" dirty="0">
                <a:latin typeface="Calibri" panose="020F0502020204030204" pitchFamily="34" charset="0"/>
                <a:cs typeface="Calibri" panose="020F0502020204030204" pitchFamily="34" charset="0"/>
              </a:rPr>
              <a:t>Ganztagsschule und Nachmittagsbetreuung von Schulkindern: Risiken und Chancen für die Kinder- und Jugendarbeit</a:t>
            </a:r>
          </a:p>
          <a:p>
            <a:pPr marL="514350" indent="-514350">
              <a:buFont typeface="+mj-lt"/>
              <a:buAutoNum type="arabicParenBoth"/>
            </a:pPr>
            <a:r>
              <a:rPr lang="de-DE" dirty="0">
                <a:latin typeface="Calibri" panose="020F0502020204030204" pitchFamily="34" charset="0"/>
                <a:cs typeface="Calibri" panose="020F0502020204030204" pitchFamily="34" charset="0"/>
              </a:rPr>
              <a:t>Kinder- und Jugendarbeit als Lernort zwischen informellen Lernprozessen und Zertifikationserwartungen</a:t>
            </a:r>
          </a:p>
          <a:p>
            <a:pPr marL="514350" indent="-514350">
              <a:buFont typeface="+mj-lt"/>
              <a:buAutoNum type="arabicParenBoth"/>
            </a:pPr>
            <a:r>
              <a:rPr lang="de-DE" dirty="0">
                <a:latin typeface="Calibri" panose="020F0502020204030204" pitchFamily="34" charset="0"/>
                <a:cs typeface="Calibri" panose="020F0502020204030204" pitchFamily="34" charset="0"/>
              </a:rPr>
              <a:t>Politische Interessenvertretung von Jugendlichen</a:t>
            </a:r>
          </a:p>
          <a:p>
            <a:pPr marL="514350" indent="-514350">
              <a:buFont typeface="+mj-lt"/>
              <a:buAutoNum type="arabicParenBoth"/>
            </a:pPr>
            <a:r>
              <a:rPr lang="de-DE" dirty="0">
                <a:latin typeface="Calibri" panose="020F0502020204030204" pitchFamily="34" charset="0"/>
                <a:cs typeface="Calibri" panose="020F0502020204030204" pitchFamily="34" charset="0"/>
              </a:rPr>
              <a:t>Freiräume von Jugendlichen</a:t>
            </a:r>
          </a:p>
          <a:p>
            <a:pPr marL="514350" indent="-514350">
              <a:buFont typeface="+mj-lt"/>
              <a:buAutoNum type="arabicParenBoth"/>
            </a:pPr>
            <a:r>
              <a:rPr lang="de-DE" dirty="0">
                <a:latin typeface="Calibri" panose="020F0502020204030204" pitchFamily="34" charset="0"/>
                <a:cs typeface="Calibri" panose="020F0502020204030204" pitchFamily="34" charset="0"/>
              </a:rPr>
              <a:t>Politische Bildung als alte Herausforderung in neuen Kontexten</a:t>
            </a:r>
          </a:p>
          <a:p>
            <a:endParaRPr lang="de-DE" dirty="0">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4294967295"/>
          </p:nvPr>
        </p:nvSpPr>
        <p:spPr>
          <a:xfrm>
            <a:off x="6457950" y="6356351"/>
            <a:ext cx="2057400" cy="365125"/>
          </a:xfrm>
          <a:prstGeom prst="rect">
            <a:avLst/>
          </a:prstGeom>
        </p:spPr>
        <p:txBody>
          <a:bodyPr/>
          <a:lstStyle/>
          <a:p>
            <a:fld id="{9AD5F483-EABE-4D32-85EC-983A14BADABF}" type="slidenum">
              <a:rPr lang="de-DE" smtClean="0"/>
              <a:t>48</a:t>
            </a:fld>
            <a:endParaRPr lang="de-DE"/>
          </a:p>
        </p:txBody>
      </p:sp>
      <p:sp>
        <p:nvSpPr>
          <p:cNvPr id="7" name="Titel 1"/>
          <p:cNvSpPr txBox="1">
            <a:spLocks/>
          </p:cNvSpPr>
          <p:nvPr/>
        </p:nvSpPr>
        <p:spPr bwMode="auto">
          <a:xfrm>
            <a:off x="305614" y="251687"/>
            <a:ext cx="8569325" cy="585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smtClean="0">
                <a:solidFill>
                  <a:schemeClr val="bg1">
                    <a:lumMod val="50000"/>
                  </a:schemeClr>
                </a:solidFill>
                <a:latin typeface="Calibri" panose="020F0502020204030204" pitchFamily="34" charset="0"/>
                <a:cs typeface="Calibri" panose="020F0502020204030204" pitchFamily="34" charset="0"/>
              </a:rPr>
              <a:t>4.2 Kinder- und Jugendarbeit</a:t>
            </a:r>
            <a:endParaRPr lang="de-DE" sz="2000" kern="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4814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a:xfrm>
            <a:off x="251520" y="2492896"/>
            <a:ext cx="8892480" cy="1080120"/>
          </a:xfrm>
          <a:prstGeom prst="rect">
            <a:avLst/>
          </a:prstGeom>
          <a:solidFill>
            <a:schemeClr val="bg1">
              <a:lumMod val="75000"/>
            </a:schemeClr>
          </a:solidFill>
        </p:spPr>
        <p:txBody>
          <a:bodyPr anchor="ct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lnSpc>
                <a:spcPct val="90000"/>
              </a:lnSpc>
            </a:pPr>
            <a:r>
              <a:rPr lang="de-DE" kern="0" dirty="0">
                <a:solidFill>
                  <a:schemeClr val="tx1">
                    <a:lumMod val="75000"/>
                    <a:lumOff val="25000"/>
                  </a:schemeClr>
                </a:solidFill>
                <a:latin typeface="Calibri" panose="020F0502020204030204" pitchFamily="34" charset="0"/>
                <a:cs typeface="Calibri" panose="020F0502020204030204" pitchFamily="34" charset="0"/>
              </a:rPr>
              <a:t>5</a:t>
            </a:r>
            <a:r>
              <a:rPr lang="de-DE" kern="0" dirty="0" smtClean="0">
                <a:solidFill>
                  <a:schemeClr val="tx1">
                    <a:lumMod val="75000"/>
                    <a:lumOff val="25000"/>
                  </a:schemeClr>
                </a:solidFill>
                <a:latin typeface="Calibri" panose="020F0502020204030204" pitchFamily="34" charset="0"/>
                <a:cs typeface="Calibri" panose="020F0502020204030204" pitchFamily="34" charset="0"/>
              </a:rPr>
              <a:t>. Zusammenfassende Thesen</a:t>
            </a:r>
          </a:p>
        </p:txBody>
      </p:sp>
      <p:sp>
        <p:nvSpPr>
          <p:cNvPr id="3" name="Titel 1"/>
          <p:cNvSpPr txBox="1">
            <a:spLocks/>
          </p:cNvSpPr>
          <p:nvPr/>
        </p:nvSpPr>
        <p:spPr>
          <a:xfrm>
            <a:off x="1835696" y="4221088"/>
            <a:ext cx="8569325" cy="1421928"/>
          </a:xfrm>
          <a:prstGeom prst="rect">
            <a:avLst/>
          </a:prstGeom>
        </p:spPr>
        <p:txBody>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kern="0" smtClean="0">
                <a:solidFill>
                  <a:schemeClr val="bg1">
                    <a:lumMod val="50000"/>
                  </a:schemeClr>
                </a:solidFill>
                <a:latin typeface="Calibri" panose="020F0502020204030204" pitchFamily="34" charset="0"/>
                <a:cs typeface="Calibri" panose="020F0502020204030204" pitchFamily="34" charset="0"/>
              </a:rPr>
              <a:t>Kapitel 8:</a:t>
            </a:r>
            <a:br>
              <a:rPr lang="de-DE" kern="0" smtClean="0">
                <a:solidFill>
                  <a:schemeClr val="bg1">
                    <a:lumMod val="50000"/>
                  </a:schemeClr>
                </a:solidFill>
                <a:latin typeface="Calibri" panose="020F0502020204030204" pitchFamily="34" charset="0"/>
                <a:cs typeface="Calibri" panose="020F0502020204030204" pitchFamily="34" charset="0"/>
              </a:rPr>
            </a:br>
            <a:r>
              <a:rPr lang="de-DE" kern="0" smtClean="0">
                <a:latin typeface="Calibri" panose="020F0502020204030204" pitchFamily="34" charset="0"/>
                <a:cs typeface="Calibri" panose="020F0502020204030204" pitchFamily="34" charset="0"/>
              </a:rPr>
              <a:t>Jugend ermöglichen – </a:t>
            </a:r>
            <a:br>
              <a:rPr lang="de-DE" kern="0" smtClean="0">
                <a:latin typeface="Calibri" panose="020F0502020204030204" pitchFamily="34" charset="0"/>
                <a:cs typeface="Calibri" panose="020F0502020204030204" pitchFamily="34" charset="0"/>
              </a:rPr>
            </a:br>
            <a:r>
              <a:rPr lang="de-DE" kern="0" smtClean="0">
                <a:latin typeface="Calibri" panose="020F0502020204030204" pitchFamily="34" charset="0"/>
                <a:cs typeface="Calibri" panose="020F0502020204030204" pitchFamily="34" charset="0"/>
              </a:rPr>
              <a:t>Plädoyer für eine neue Jugendorientierung</a:t>
            </a:r>
            <a:endParaRPr lang="de-DE"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02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692150"/>
            <a:ext cx="8569325" cy="436786"/>
          </a:xfrm>
        </p:spPr>
        <p:txBody>
          <a:bodyPr/>
          <a:lstStyle/>
          <a:p>
            <a:r>
              <a:rPr lang="de-DE" sz="2800" dirty="0" smtClean="0">
                <a:latin typeface="Calibri" panose="020F0502020204030204" pitchFamily="34" charset="0"/>
                <a:cs typeface="Calibri" panose="020F0502020204030204" pitchFamily="34" charset="0"/>
              </a:rPr>
              <a:t>Die Sachverständigenkommission</a:t>
            </a:r>
            <a:endParaRPr lang="de-DE" sz="2800" dirty="0">
              <a:latin typeface="Calibri" panose="020F0502020204030204" pitchFamily="34" charset="0"/>
              <a:cs typeface="Calibri" panose="020F0502020204030204" pitchFamily="34" charset="0"/>
            </a:endParaRPr>
          </a:p>
        </p:txBody>
      </p:sp>
      <p:sp>
        <p:nvSpPr>
          <p:cNvPr id="5" name="Inhaltsplatzhalter 2"/>
          <p:cNvSpPr>
            <a:spLocks noGrp="1"/>
          </p:cNvSpPr>
          <p:nvPr>
            <p:ph idx="1"/>
          </p:nvPr>
        </p:nvSpPr>
        <p:spPr>
          <a:xfrm>
            <a:off x="6963" y="1340769"/>
            <a:ext cx="9324528" cy="3600400"/>
          </a:xfrm>
        </p:spPr>
        <p:txBody>
          <a:bodyPr/>
          <a:lstStyle/>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Karin Bock</a:t>
            </a:r>
            <a:r>
              <a:rPr lang="de-DE" sz="1600" b="0" dirty="0" smtClean="0">
                <a:latin typeface="Calibri" panose="020F0502020204030204" pitchFamily="34" charset="0"/>
                <a:cs typeface="Calibri" panose="020F0502020204030204" pitchFamily="34" charset="0"/>
              </a:rPr>
              <a:t> (stellv. Vorsitzende), Technische Universität Dresden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Stephan Groschwitz</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Deutscher Bundesjugendring</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Cathleen Grunert</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Fernuniversität Hagen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Stephan </a:t>
            </a:r>
            <a:r>
              <a:rPr lang="de-DE" sz="1600" dirty="0" err="1" smtClean="0">
                <a:latin typeface="Calibri" panose="020F0502020204030204" pitchFamily="34" charset="0"/>
                <a:cs typeface="Calibri" panose="020F0502020204030204" pitchFamily="34" charset="0"/>
              </a:rPr>
              <a:t>Maykus</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Hochschule Osnabrück</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Nicolle Pfaff</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Universität Duisburg-Essen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Ludger Pieper</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Senatsverwaltung für Bildung, Wissenschaft und Forschung, Berlin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Thomas Rauschenbach </a:t>
            </a:r>
            <a:r>
              <a:rPr lang="de-DE" sz="1600" b="0" dirty="0" smtClean="0">
                <a:latin typeface="Calibri" panose="020F0502020204030204" pitchFamily="34" charset="0"/>
                <a:cs typeface="Calibri" panose="020F0502020204030204" pitchFamily="34" charset="0"/>
              </a:rPr>
              <a:t>(Vorsitzender), DJI, München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Klaus Schäfer </a:t>
            </a:r>
            <a:r>
              <a:rPr lang="de-DE" sz="1600" b="0" dirty="0" smtClean="0">
                <a:latin typeface="Calibri" panose="020F0502020204030204" pitchFamily="34" charset="0"/>
                <a:cs typeface="Calibri" panose="020F0502020204030204" pitchFamily="34" charset="0"/>
              </a:rPr>
              <a:t>(stellv. Vorsitzender), MFKJKS, Nordrhein-Westfalen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Wolfgang Schröer</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Universität Hildesheim</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Angela Tillmann</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Technische Hochschule Köln</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Gunda Voigts</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HAW Hamburg</a:t>
            </a:r>
          </a:p>
          <a:p>
            <a:pPr indent="0">
              <a:buSzPct val="100000"/>
              <a:buFont typeface="Arial" pitchFamily="34" charset="0"/>
              <a:buChar char="•"/>
            </a:pPr>
            <a:r>
              <a:rPr lang="de-DE" sz="1600" dirty="0" smtClean="0">
                <a:latin typeface="Calibri" panose="020F0502020204030204" pitchFamily="34" charset="0"/>
                <a:cs typeface="Calibri" panose="020F0502020204030204" pitchFamily="34" charset="0"/>
              </a:rPr>
              <a:t> Prof. Dr. Ivo Züchner</a:t>
            </a:r>
            <a:r>
              <a:rPr lang="de-DE" sz="1600" b="0" dirty="0">
                <a:latin typeface="Calibri" panose="020F0502020204030204" pitchFamily="34" charset="0"/>
                <a:cs typeface="Calibri" panose="020F0502020204030204" pitchFamily="34" charset="0"/>
              </a:rPr>
              <a:t>,</a:t>
            </a:r>
            <a:r>
              <a:rPr lang="de-DE" sz="1600" b="0" dirty="0" smtClean="0">
                <a:latin typeface="Calibri" panose="020F0502020204030204" pitchFamily="34" charset="0"/>
                <a:cs typeface="Calibri" panose="020F0502020204030204" pitchFamily="34" charset="0"/>
              </a:rPr>
              <a:t> Philipps-Universität Marburg</a:t>
            </a:r>
            <a:endParaRPr lang="de-DE" sz="1600" b="0" dirty="0">
              <a:latin typeface="Calibri" panose="020F0502020204030204" pitchFamily="34" charset="0"/>
              <a:cs typeface="Calibri" panose="020F0502020204030204" pitchFamily="34" charset="0"/>
            </a:endParaRPr>
          </a:p>
        </p:txBody>
      </p:sp>
      <p:sp>
        <p:nvSpPr>
          <p:cNvPr id="4" name="Inhaltsplatzhalter 2"/>
          <p:cNvSpPr txBox="1">
            <a:spLocks/>
          </p:cNvSpPr>
          <p:nvPr/>
        </p:nvSpPr>
        <p:spPr bwMode="auto">
          <a:xfrm>
            <a:off x="323850" y="5085184"/>
            <a:ext cx="8640638" cy="122413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160338" algn="l" rtl="0" eaLnBrk="1" fontAlgn="base" hangingPunct="1">
              <a:spcBef>
                <a:spcPct val="20000"/>
              </a:spcBef>
              <a:spcAft>
                <a:spcPct val="0"/>
              </a:spcAft>
              <a:buChar char="•"/>
              <a:defRPr sz="2000">
                <a:solidFill>
                  <a:srgbClr val="5F5F5F"/>
                </a:solidFill>
                <a:latin typeface="+mn-lt"/>
                <a:ea typeface="+mn-ea"/>
                <a:cs typeface="+mn-cs"/>
              </a:defRPr>
            </a:lvl1pPr>
            <a:lvl2pPr marL="808038" indent="-285750" algn="l" rtl="0" eaLnBrk="1" fontAlgn="base" hangingPunct="1">
              <a:spcBef>
                <a:spcPct val="20000"/>
              </a:spcBef>
              <a:spcAft>
                <a:spcPct val="0"/>
              </a:spcAft>
              <a:buChar char="–"/>
              <a:defRPr sz="2000">
                <a:solidFill>
                  <a:srgbClr val="5F5F5F"/>
                </a:solidFill>
                <a:latin typeface="+mn-lt"/>
              </a:defRPr>
            </a:lvl2pPr>
            <a:lvl3pPr marL="1216025" indent="-228600" algn="l" rtl="0" eaLnBrk="1" fontAlgn="base" hangingPunct="1">
              <a:spcBef>
                <a:spcPct val="20000"/>
              </a:spcBef>
              <a:spcAft>
                <a:spcPct val="0"/>
              </a:spcAft>
              <a:buChar char="•"/>
              <a:defRPr>
                <a:solidFill>
                  <a:srgbClr val="5F5F5F"/>
                </a:solidFill>
                <a:latin typeface="+mn-lt"/>
              </a:defRPr>
            </a:lvl3pPr>
            <a:lvl4pPr marL="1624013" indent="-228600" algn="l" rtl="0" eaLnBrk="1" fontAlgn="base" hangingPunct="1">
              <a:spcBef>
                <a:spcPct val="20000"/>
              </a:spcBef>
              <a:spcAft>
                <a:spcPct val="0"/>
              </a:spcAft>
              <a:buChar char="–"/>
              <a:defRPr>
                <a:solidFill>
                  <a:srgbClr val="5F5F5F"/>
                </a:solidFill>
                <a:latin typeface="+mn-lt"/>
              </a:defRPr>
            </a:lvl4pPr>
            <a:lvl5pPr marL="2057400" indent="-228600" algn="l" rtl="0" eaLnBrk="1" fontAlgn="base" hangingPunct="1">
              <a:spcBef>
                <a:spcPct val="20000"/>
              </a:spcBef>
              <a:spcAft>
                <a:spcPct val="0"/>
              </a:spcAft>
              <a:buChar char="»"/>
              <a:defRPr>
                <a:solidFill>
                  <a:srgbClr val="5F5F5F"/>
                </a:solidFill>
                <a:latin typeface="+mn-lt"/>
              </a:defRPr>
            </a:lvl5pPr>
            <a:lvl6pPr marL="2514600" indent="-228600" algn="l" rtl="0" eaLnBrk="1" fontAlgn="base" hangingPunct="1">
              <a:spcBef>
                <a:spcPct val="20000"/>
              </a:spcBef>
              <a:spcAft>
                <a:spcPct val="0"/>
              </a:spcAft>
              <a:buChar char="»"/>
              <a:defRPr>
                <a:solidFill>
                  <a:srgbClr val="5F5F5F"/>
                </a:solidFill>
                <a:latin typeface="+mn-lt"/>
              </a:defRPr>
            </a:lvl6pPr>
            <a:lvl7pPr marL="2971800" indent="-228600" algn="l" rtl="0" eaLnBrk="1" fontAlgn="base" hangingPunct="1">
              <a:spcBef>
                <a:spcPct val="20000"/>
              </a:spcBef>
              <a:spcAft>
                <a:spcPct val="0"/>
              </a:spcAft>
              <a:buChar char="»"/>
              <a:defRPr>
                <a:solidFill>
                  <a:srgbClr val="5F5F5F"/>
                </a:solidFill>
                <a:latin typeface="+mn-lt"/>
              </a:defRPr>
            </a:lvl7pPr>
            <a:lvl8pPr marL="3429000" indent="-228600" algn="l" rtl="0" eaLnBrk="1" fontAlgn="base" hangingPunct="1">
              <a:spcBef>
                <a:spcPct val="20000"/>
              </a:spcBef>
              <a:spcAft>
                <a:spcPct val="0"/>
              </a:spcAft>
              <a:buChar char="»"/>
              <a:defRPr>
                <a:solidFill>
                  <a:srgbClr val="5F5F5F"/>
                </a:solidFill>
                <a:latin typeface="+mn-lt"/>
              </a:defRPr>
            </a:lvl8pPr>
            <a:lvl9pPr marL="3886200" indent="-228600" algn="l" rtl="0" eaLnBrk="1" fontAlgn="base" hangingPunct="1">
              <a:spcBef>
                <a:spcPct val="20000"/>
              </a:spcBef>
              <a:spcAft>
                <a:spcPct val="0"/>
              </a:spcAft>
              <a:buChar char="»"/>
              <a:defRPr>
                <a:solidFill>
                  <a:srgbClr val="5F5F5F"/>
                </a:solidFill>
                <a:latin typeface="+mn-lt"/>
              </a:defRPr>
            </a:lvl9pPr>
          </a:lstStyle>
          <a:p>
            <a:pPr marL="685800" indent="-342900">
              <a:buSzPct val="100000"/>
            </a:pPr>
            <a:r>
              <a:rPr lang="de-DE" kern="0" dirty="0" smtClean="0">
                <a:latin typeface="Calibri" panose="020F0502020204030204" pitchFamily="34" charset="0"/>
                <a:cs typeface="Calibri" panose="020F0502020204030204" pitchFamily="34" charset="0"/>
              </a:rPr>
              <a:t>Zeitraum: November 2014 - Juli 2016</a:t>
            </a:r>
          </a:p>
          <a:p>
            <a:pPr marL="685800" indent="-342900">
              <a:buSzPct val="100000"/>
            </a:pPr>
            <a:r>
              <a:rPr lang="de-DE" kern="0" dirty="0" smtClean="0">
                <a:latin typeface="Calibri" panose="020F0502020204030204" pitchFamily="34" charset="0"/>
                <a:cs typeface="Calibri" panose="020F0502020204030204" pitchFamily="34" charset="0"/>
              </a:rPr>
              <a:t>Keine eigene Forschung, Aufarbeitung und Diskussion vorh. Informationen</a:t>
            </a:r>
          </a:p>
          <a:p>
            <a:pPr marL="685800" indent="-342900">
              <a:buSzPct val="100000"/>
            </a:pPr>
            <a:r>
              <a:rPr lang="de-DE" kern="0" dirty="0" smtClean="0">
                <a:latin typeface="Calibri" panose="020F0502020204030204" pitchFamily="34" charset="0"/>
                <a:cs typeface="Calibri" panose="020F0502020204030204" pitchFamily="34" charset="0"/>
              </a:rPr>
              <a:t>„Spagat“ zwischen wissenschaftlicher Analyse und Politikberatung</a:t>
            </a:r>
          </a:p>
          <a:p>
            <a:pPr indent="0">
              <a:buSzPct val="100000"/>
              <a:buFontTx/>
              <a:buNone/>
            </a:pPr>
            <a:endParaRPr lang="de-DE"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0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569325" cy="720626"/>
          </a:xfrm>
        </p:spPr>
        <p:txBody>
          <a:bodyPr/>
          <a:lstStyle/>
          <a:p>
            <a:r>
              <a:rPr lang="de-DE" sz="2000" dirty="0" smtClean="0">
                <a:solidFill>
                  <a:schemeClr val="bg1">
                    <a:lumMod val="50000"/>
                  </a:schemeClr>
                </a:solidFill>
                <a:latin typeface="Calibri" panose="020F0502020204030204" pitchFamily="34" charset="0"/>
                <a:cs typeface="Calibri" panose="020F0502020204030204" pitchFamily="34" charset="0"/>
              </a:rPr>
              <a:t>Kapitel 8: </a:t>
            </a:r>
            <a:r>
              <a:rPr lang="de-DE" sz="2000" dirty="0" smtClean="0">
                <a:latin typeface="Calibri" panose="020F0502020204030204" pitchFamily="34" charset="0"/>
                <a:cs typeface="Calibri" panose="020F0502020204030204" pitchFamily="34" charset="0"/>
              </a:rPr>
              <a:t>Jugend ermöglichen – Plädoyer für eine neue Jugendorientierung</a:t>
            </a:r>
          </a:p>
        </p:txBody>
      </p:sp>
      <p:sp>
        <p:nvSpPr>
          <p:cNvPr id="3" name="Inhaltsplatzhalter 2"/>
          <p:cNvSpPr>
            <a:spLocks noGrp="1"/>
          </p:cNvSpPr>
          <p:nvPr>
            <p:ph idx="1"/>
          </p:nvPr>
        </p:nvSpPr>
        <p:spPr>
          <a:xfrm>
            <a:off x="323528" y="1125290"/>
            <a:ext cx="8820472" cy="5400600"/>
          </a:xfrm>
          <a:solidFill>
            <a:schemeClr val="bg1"/>
          </a:solidFill>
        </p:spPr>
        <p:txBody>
          <a:bodyPr/>
          <a:lstStyle/>
          <a:p>
            <a:pPr marL="182562" indent="0">
              <a:buNone/>
            </a:pPr>
            <a:r>
              <a:rPr lang="de-DE" dirty="0" smtClean="0">
                <a:latin typeface="Calibri" panose="020F0502020204030204" pitchFamily="34" charset="0"/>
                <a:cs typeface="Calibri" panose="020F0502020204030204" pitchFamily="34" charset="0"/>
              </a:rPr>
              <a:t>8.1 Jugend in gesellschaftlicher und politischer </a:t>
            </a:r>
            <a:r>
              <a:rPr lang="de-DE" dirty="0">
                <a:latin typeface="Calibri" panose="020F0502020204030204" pitchFamily="34" charset="0"/>
                <a:cs typeface="Calibri" panose="020F0502020204030204" pitchFamily="34" charset="0"/>
              </a:rPr>
              <a:t>V</a:t>
            </a:r>
            <a:r>
              <a:rPr lang="de-DE" dirty="0" smtClean="0">
                <a:latin typeface="Calibri" panose="020F0502020204030204" pitchFamily="34" charset="0"/>
                <a:cs typeface="Calibri" panose="020F0502020204030204" pitchFamily="34" charset="0"/>
              </a:rPr>
              <a:t>erantwortung</a:t>
            </a:r>
          </a:p>
          <a:p>
            <a:r>
              <a:rPr lang="de-DE" dirty="0" smtClean="0">
                <a:latin typeface="Calibri" panose="020F0502020204030204" pitchFamily="34" charset="0"/>
                <a:cs typeface="Calibri" panose="020F0502020204030204" pitchFamily="34" charset="0"/>
              </a:rPr>
              <a:t>Jugend als eigenständige Lebensphase ermöglichen!</a:t>
            </a:r>
          </a:p>
          <a:p>
            <a:r>
              <a:rPr lang="de-DE" b="1" dirty="0" smtClean="0">
                <a:latin typeface="Calibri" panose="020F0502020204030204" pitchFamily="34" charset="0"/>
                <a:cs typeface="Calibri" panose="020F0502020204030204" pitchFamily="34" charset="0"/>
              </a:rPr>
              <a:t>Neben Qualifizierung auch  </a:t>
            </a:r>
            <a:r>
              <a:rPr lang="de-DE" b="1" dirty="0">
                <a:latin typeface="Calibri" panose="020F0502020204030204" pitchFamily="34" charset="0"/>
                <a:cs typeface="Calibri" panose="020F0502020204030204" pitchFamily="34" charset="0"/>
              </a:rPr>
              <a:t>V</a:t>
            </a:r>
            <a:r>
              <a:rPr lang="de-DE" b="1" dirty="0" smtClean="0">
                <a:latin typeface="Calibri" panose="020F0502020204030204" pitchFamily="34" charset="0"/>
                <a:cs typeface="Calibri" panose="020F0502020204030204" pitchFamily="34" charset="0"/>
              </a:rPr>
              <a:t>erselbstständigung und </a:t>
            </a:r>
            <a:r>
              <a:rPr lang="de-DE" b="1" dirty="0">
                <a:latin typeface="Calibri" panose="020F0502020204030204" pitchFamily="34" charset="0"/>
                <a:cs typeface="Calibri" panose="020F0502020204030204" pitchFamily="34" charset="0"/>
              </a:rPr>
              <a:t>Selbstpositionierung als </a:t>
            </a:r>
            <a:r>
              <a:rPr lang="de-DE" b="1" dirty="0" smtClean="0">
                <a:latin typeface="Calibri" panose="020F0502020204030204" pitchFamily="34" charset="0"/>
                <a:cs typeface="Calibri" panose="020F0502020204030204" pitchFamily="34" charset="0"/>
              </a:rPr>
              <a:t>Kernherausforderungen der Jugendphase ernst nehmen.</a:t>
            </a:r>
          </a:p>
          <a:p>
            <a:r>
              <a:rPr lang="de-DE" dirty="0" smtClean="0">
                <a:latin typeface="Calibri" panose="020F0502020204030204" pitchFamily="34" charset="0"/>
                <a:cs typeface="Calibri" panose="020F0502020204030204" pitchFamily="34" charset="0"/>
              </a:rPr>
              <a:t>Verlängerung der Jugendphase ins Erwachsenenalter bedeutet auch verschiedene Übergangsphasen zu berücksichtigen</a:t>
            </a:r>
          </a:p>
          <a:p>
            <a:r>
              <a:rPr lang="de-DE" dirty="0" smtClean="0">
                <a:latin typeface="Calibri" panose="020F0502020204030204" pitchFamily="34" charset="0"/>
                <a:cs typeface="Calibri" panose="020F0502020204030204" pitchFamily="34" charset="0"/>
              </a:rPr>
              <a:t>Anhaltende soziale Ungleichheit im Jugendalter</a:t>
            </a:r>
          </a:p>
          <a:p>
            <a:r>
              <a:rPr lang="de-DE" dirty="0" smtClean="0">
                <a:latin typeface="Calibri" panose="020F0502020204030204" pitchFamily="34" charset="0"/>
                <a:cs typeface="Calibri" panose="020F0502020204030204" pitchFamily="34" charset="0"/>
              </a:rPr>
              <a:t>Pluralisierung des Jugendalters durch migrationsbedingte Vielfalt</a:t>
            </a:r>
          </a:p>
          <a:p>
            <a:r>
              <a:rPr lang="de-DE" dirty="0" smtClean="0">
                <a:latin typeface="Calibri" panose="020F0502020204030204" pitchFamily="34" charset="0"/>
                <a:cs typeface="Calibri" panose="020F0502020204030204" pitchFamily="34" charset="0"/>
              </a:rPr>
              <a:t>Chancen und Unwägbarkeiten einer globalisierte Gesellschaft</a:t>
            </a:r>
          </a:p>
          <a:p>
            <a:r>
              <a:rPr lang="de-DE" dirty="0" smtClean="0">
                <a:latin typeface="Calibri" panose="020F0502020204030204" pitchFamily="34" charset="0"/>
                <a:cs typeface="Calibri" panose="020F0502020204030204" pitchFamily="34" charset="0"/>
              </a:rPr>
              <a:t>Digitale Ermöglichungsraum, aber auch Herausforderung für Jugendmedienpolitik</a:t>
            </a:r>
          </a:p>
          <a:p>
            <a:r>
              <a:rPr lang="de-DE" b="1" dirty="0" smtClean="0">
                <a:latin typeface="Calibri" panose="020F0502020204030204" pitchFamily="34" charset="0"/>
                <a:cs typeface="Calibri" panose="020F0502020204030204" pitchFamily="34" charset="0"/>
              </a:rPr>
              <a:t>Ringen um Freiräume: Auch Umwege und „Nicht- Linearitäten“ wertschätzen </a:t>
            </a:r>
          </a:p>
          <a:p>
            <a:r>
              <a:rPr lang="de-DE" b="1" dirty="0" smtClean="0">
                <a:latin typeface="Calibri" panose="020F0502020204030204" pitchFamily="34" charset="0"/>
                <a:cs typeface="Calibri" panose="020F0502020204030204" pitchFamily="34" charset="0"/>
              </a:rPr>
              <a:t>Bedarf der Neugestaltung politischer Bildung</a:t>
            </a:r>
          </a:p>
          <a:p>
            <a:r>
              <a:rPr lang="de-DE" dirty="0" smtClean="0">
                <a:latin typeface="Calibri" panose="020F0502020204030204" pitchFamily="34" charset="0"/>
                <a:cs typeface="Calibri" panose="020F0502020204030204" pitchFamily="34" charset="0"/>
              </a:rPr>
              <a:t>Beteiligung als Voraussetzung demokratischer Aneignungsprozesse</a:t>
            </a:r>
          </a:p>
          <a:p>
            <a:r>
              <a:rPr lang="de-DE" dirty="0" smtClean="0">
                <a:latin typeface="Calibri" panose="020F0502020204030204" pitchFamily="34" charset="0"/>
                <a:cs typeface="Calibri" panose="020F0502020204030204" pitchFamily="34" charset="0"/>
              </a:rPr>
              <a:t>Transparenz für die Rechte junger Menschen </a:t>
            </a:r>
          </a:p>
          <a:p>
            <a:r>
              <a:rPr lang="de-DE" dirty="0" smtClean="0">
                <a:latin typeface="Calibri" panose="020F0502020204030204" pitchFamily="34" charset="0"/>
                <a:cs typeface="Calibri" panose="020F0502020204030204" pitchFamily="34" charset="0"/>
              </a:rPr>
              <a:t>Geflüchtete als Jungen Menschen sehen</a:t>
            </a:r>
          </a:p>
          <a:p>
            <a:endParaRPr lang="de-DE" dirty="0" smtClean="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641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569325" cy="720626"/>
          </a:xfrm>
        </p:spPr>
        <p:txBody>
          <a:bodyPr/>
          <a:lstStyle/>
          <a:p>
            <a:r>
              <a:rPr lang="de-DE" sz="2000" dirty="0" smtClean="0">
                <a:solidFill>
                  <a:schemeClr val="bg1">
                    <a:lumMod val="50000"/>
                  </a:schemeClr>
                </a:solidFill>
                <a:latin typeface="Calibri" panose="020F0502020204030204" pitchFamily="34" charset="0"/>
                <a:cs typeface="Calibri" panose="020F0502020204030204" pitchFamily="34" charset="0"/>
              </a:rPr>
              <a:t>Kapitel 8: </a:t>
            </a:r>
            <a:r>
              <a:rPr lang="de-DE" sz="2000" dirty="0" smtClean="0">
                <a:latin typeface="Calibri" panose="020F0502020204030204" pitchFamily="34" charset="0"/>
                <a:cs typeface="Calibri" panose="020F0502020204030204" pitchFamily="34" charset="0"/>
              </a:rPr>
              <a:t>Jugend ermöglichen – Plädoyer für eine neue Jugendorientierung</a:t>
            </a:r>
          </a:p>
        </p:txBody>
      </p:sp>
      <p:sp>
        <p:nvSpPr>
          <p:cNvPr id="3" name="Inhaltsplatzhalter 2"/>
          <p:cNvSpPr>
            <a:spLocks noGrp="1"/>
          </p:cNvSpPr>
          <p:nvPr>
            <p:ph idx="1"/>
          </p:nvPr>
        </p:nvSpPr>
        <p:spPr>
          <a:xfrm>
            <a:off x="395535" y="1052736"/>
            <a:ext cx="8569325" cy="4320480"/>
          </a:xfrm>
        </p:spPr>
        <p:txBody>
          <a:bodyPr/>
          <a:lstStyle/>
          <a:p>
            <a:pPr marL="182562" indent="0">
              <a:spcAft>
                <a:spcPts val="1800"/>
              </a:spcAft>
              <a:buNone/>
            </a:pPr>
            <a:r>
              <a:rPr lang="de-DE" dirty="0" smtClean="0">
                <a:latin typeface="Calibri" panose="020F0502020204030204" pitchFamily="34" charset="0"/>
                <a:cs typeface="Calibri" panose="020F0502020204030204" pitchFamily="34" charset="0"/>
              </a:rPr>
              <a:t>8.2 Das institutionelle </a:t>
            </a:r>
            <a:r>
              <a:rPr lang="de-DE" dirty="0">
                <a:latin typeface="Calibri" panose="020F0502020204030204" pitchFamily="34" charset="0"/>
                <a:cs typeface="Calibri" panose="020F0502020204030204" pitchFamily="34" charset="0"/>
              </a:rPr>
              <a:t>G</a:t>
            </a:r>
            <a:r>
              <a:rPr lang="de-DE" dirty="0" smtClean="0">
                <a:latin typeface="Calibri" panose="020F0502020204030204" pitchFamily="34" charset="0"/>
                <a:cs typeface="Calibri" panose="020F0502020204030204" pitchFamily="34" charset="0"/>
              </a:rPr>
              <a:t>efüge </a:t>
            </a:r>
          </a:p>
          <a:p>
            <a:r>
              <a:rPr lang="de-DE" dirty="0" smtClean="0">
                <a:latin typeface="Calibri" panose="020F0502020204030204" pitchFamily="34" charset="0"/>
                <a:cs typeface="Calibri" panose="020F0502020204030204" pitchFamily="34" charset="0"/>
              </a:rPr>
              <a:t>Jugend in und um Ganztagsschulen ermöglichen</a:t>
            </a:r>
          </a:p>
          <a:p>
            <a:r>
              <a:rPr lang="de-DE" dirty="0" smtClean="0">
                <a:latin typeface="Calibri" panose="020F0502020204030204" pitchFamily="34" charset="0"/>
                <a:cs typeface="Calibri" panose="020F0502020204030204" pitchFamily="34" charset="0"/>
              </a:rPr>
              <a:t>Mit Ganztagsschulen sozialer Benachteiligung entgegenwirken</a:t>
            </a:r>
          </a:p>
          <a:p>
            <a:r>
              <a:rPr lang="de-DE" dirty="0" smtClean="0">
                <a:latin typeface="Calibri" panose="020F0502020204030204" pitchFamily="34" charset="0"/>
                <a:cs typeface="Calibri" panose="020F0502020204030204" pitchFamily="34" charset="0"/>
              </a:rPr>
              <a:t>Ganztagsschule als Ort von Beteiligung konzipieren</a:t>
            </a:r>
          </a:p>
          <a:p>
            <a:r>
              <a:rPr lang="de-DE" dirty="0" smtClean="0">
                <a:latin typeface="Calibri" panose="020F0502020204030204" pitchFamily="34" charset="0"/>
                <a:cs typeface="Calibri" panose="020F0502020204030204" pitchFamily="34" charset="0"/>
              </a:rPr>
              <a:t>Kinder- und Jugendhilfe als verantwortungsvolle Mitgestalterin der Ganztagsschulen</a:t>
            </a:r>
          </a:p>
          <a:p>
            <a:r>
              <a:rPr lang="de-DE" dirty="0" smtClean="0">
                <a:latin typeface="Calibri" panose="020F0502020204030204" pitchFamily="34" charset="0"/>
                <a:cs typeface="Calibri" panose="020F0502020204030204" pitchFamily="34" charset="0"/>
              </a:rPr>
              <a:t>Jugend durch Jugendarbeit ermöglichen</a:t>
            </a:r>
          </a:p>
          <a:p>
            <a:r>
              <a:rPr lang="de-DE" b="1" dirty="0" smtClean="0">
                <a:latin typeface="Calibri" panose="020F0502020204030204" pitchFamily="34" charset="0"/>
                <a:cs typeface="Calibri" panose="020F0502020204030204" pitchFamily="34" charset="0"/>
              </a:rPr>
              <a:t>Jugendarbeit als </a:t>
            </a:r>
            <a:r>
              <a:rPr lang="de-DE" b="1" dirty="0">
                <a:latin typeface="Calibri" panose="020F0502020204030204" pitchFamily="34" charset="0"/>
                <a:cs typeface="Calibri" panose="020F0502020204030204" pitchFamily="34" charset="0"/>
              </a:rPr>
              <a:t>O</a:t>
            </a:r>
            <a:r>
              <a:rPr lang="de-DE" b="1" dirty="0" smtClean="0">
                <a:latin typeface="Calibri" panose="020F0502020204030204" pitchFamily="34" charset="0"/>
                <a:cs typeface="Calibri" panose="020F0502020204030204" pitchFamily="34" charset="0"/>
              </a:rPr>
              <a:t>rt von Beteiligung/politischer Bildung konzipieren </a:t>
            </a:r>
          </a:p>
          <a:p>
            <a:r>
              <a:rPr lang="de-DE" b="1" dirty="0" smtClean="0">
                <a:latin typeface="Calibri" panose="020F0502020204030204" pitchFamily="34" charset="0"/>
                <a:cs typeface="Calibri" panose="020F0502020204030204" pitchFamily="34" charset="0"/>
              </a:rPr>
              <a:t>Sozialpolitische Verantwortung der Jugendarbeit ausgestalten</a:t>
            </a:r>
          </a:p>
          <a:p>
            <a:r>
              <a:rPr lang="de-DE" dirty="0" smtClean="0">
                <a:latin typeface="Calibri" panose="020F0502020204030204" pitchFamily="34" charset="0"/>
                <a:cs typeface="Calibri" panose="020F0502020204030204" pitchFamily="34" charset="0"/>
              </a:rPr>
              <a:t>Jugendarbeit – auch Beitrag zur Weiterentwicklung der Ganztagsschulen</a:t>
            </a:r>
          </a:p>
          <a:p>
            <a:r>
              <a:rPr lang="de-DE" dirty="0" smtClean="0">
                <a:latin typeface="Calibri" panose="020F0502020204030204" pitchFamily="34" charset="0"/>
                <a:cs typeface="Calibri" panose="020F0502020204030204" pitchFamily="34" charset="0"/>
              </a:rPr>
              <a:t>Jugend ermöglichen in prekären Lebenskonstellationen</a:t>
            </a:r>
          </a:p>
          <a:p>
            <a:r>
              <a:rPr lang="de-DE" dirty="0" smtClean="0">
                <a:latin typeface="Calibri" panose="020F0502020204030204" pitchFamily="34" charset="0"/>
                <a:cs typeface="Calibri" panose="020F0502020204030204" pitchFamily="34" charset="0"/>
              </a:rPr>
              <a:t>Soziale Dienste überprüfen und systematisch absichern</a:t>
            </a:r>
          </a:p>
          <a:p>
            <a:r>
              <a:rPr lang="de-DE" dirty="0" smtClean="0">
                <a:latin typeface="Calibri" panose="020F0502020204030204" pitchFamily="34" charset="0"/>
                <a:cs typeface="Calibri" panose="020F0502020204030204" pitchFamily="34" charset="0"/>
              </a:rPr>
              <a:t>Geflüchtete Menschen sind zu hohen Anteilen Jugendliche und junge Erwachsene</a:t>
            </a:r>
          </a:p>
          <a:p>
            <a:endParaRPr lang="de-DE" dirty="0" smtClean="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smtClean="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2944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723302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8068896" cy="474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627784" y="476672"/>
            <a:ext cx="2399055" cy="369332"/>
          </a:xfrm>
          <a:prstGeom prst="rect">
            <a:avLst/>
          </a:prstGeom>
          <a:noFill/>
        </p:spPr>
        <p:txBody>
          <a:bodyPr wrap="none" rtlCol="0">
            <a:spAutoFit/>
          </a:bodyPr>
          <a:lstStyle/>
          <a:p>
            <a:r>
              <a:rPr lang="de-DE" dirty="0" smtClean="0"/>
              <a:t>Wochenplan, Beispiel</a:t>
            </a:r>
            <a:endParaRPr lang="de-DE" dirty="0"/>
          </a:p>
        </p:txBody>
      </p:sp>
    </p:spTree>
    <p:extLst>
      <p:ext uri="{BB962C8B-B14F-4D97-AF65-F5344CB8AC3E}">
        <p14:creationId xmlns:p14="http://schemas.microsoft.com/office/powerpoint/2010/main" val="933956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627784" y="476672"/>
            <a:ext cx="2399055" cy="369332"/>
          </a:xfrm>
          <a:prstGeom prst="rect">
            <a:avLst/>
          </a:prstGeom>
          <a:noFill/>
        </p:spPr>
        <p:txBody>
          <a:bodyPr wrap="none" rtlCol="0">
            <a:spAutoFit/>
          </a:bodyPr>
          <a:lstStyle/>
          <a:p>
            <a:r>
              <a:rPr lang="de-DE" dirty="0" smtClean="0"/>
              <a:t>Wochenplan, Beispiel</a:t>
            </a:r>
            <a:endParaRPr lang="de-DE" dirty="0"/>
          </a:p>
        </p:txBody>
      </p:sp>
      <p:pic>
        <p:nvPicPr>
          <p:cNvPr id="3" name="Grafik 2"/>
          <p:cNvPicPr>
            <a:picLocks noChangeAspect="1"/>
          </p:cNvPicPr>
          <p:nvPr/>
        </p:nvPicPr>
        <p:blipFill>
          <a:blip r:embed="rId2"/>
          <a:stretch>
            <a:fillRect/>
          </a:stretch>
        </p:blipFill>
        <p:spPr>
          <a:xfrm>
            <a:off x="251520" y="1196752"/>
            <a:ext cx="8748290" cy="5269102"/>
          </a:xfrm>
          <a:prstGeom prst="rect">
            <a:avLst/>
          </a:prstGeom>
        </p:spPr>
      </p:pic>
    </p:spTree>
    <p:extLst>
      <p:ext uri="{BB962C8B-B14F-4D97-AF65-F5344CB8AC3E}">
        <p14:creationId xmlns:p14="http://schemas.microsoft.com/office/powerpoint/2010/main" val="405560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2924944"/>
            <a:ext cx="8784976" cy="3145949"/>
          </a:xfrm>
        </p:spPr>
        <p:txBody>
          <a:bodyPr/>
          <a:lstStyle/>
          <a:p>
            <a:r>
              <a:rPr lang="de-DE" sz="1800" dirty="0" smtClean="0">
                <a:latin typeface="Calibri" panose="020F0502020204030204" pitchFamily="34" charset="0"/>
                <a:cs typeface="Calibri" panose="020F0502020204030204" pitchFamily="34" charset="0"/>
              </a:rPr>
              <a:t>Gespräche </a:t>
            </a:r>
            <a:r>
              <a:rPr lang="de-DE" sz="1800" dirty="0">
                <a:latin typeface="Calibri" panose="020F0502020204030204" pitchFamily="34" charset="0"/>
                <a:cs typeface="Calibri" panose="020F0502020204030204" pitchFamily="34" charset="0"/>
              </a:rPr>
              <a:t>bzw. Workshops </a:t>
            </a:r>
            <a:r>
              <a:rPr lang="de-DE" sz="1800" dirty="0" smtClean="0">
                <a:latin typeface="Calibri" panose="020F0502020204030204" pitchFamily="34" charset="0"/>
                <a:cs typeface="Calibri" panose="020F0502020204030204" pitchFamily="34" charset="0"/>
              </a:rPr>
              <a:t>von Sachverständigen mit </a:t>
            </a:r>
            <a:r>
              <a:rPr lang="de-DE" sz="1800" dirty="0">
                <a:latin typeface="Calibri" panose="020F0502020204030204" pitchFamily="34" charset="0"/>
                <a:cs typeface="Calibri" panose="020F0502020204030204" pitchFamily="34" charset="0"/>
              </a:rPr>
              <a:t>jungen Menschen (in Jugendzentren, in der </a:t>
            </a:r>
            <a:r>
              <a:rPr lang="de-DE" sz="1800" dirty="0" smtClean="0">
                <a:latin typeface="Calibri" panose="020F0502020204030204" pitchFamily="34" charset="0"/>
                <a:cs typeface="Calibri" panose="020F0502020204030204" pitchFamily="34" charset="0"/>
              </a:rPr>
              <a:t>Heimerziehung, in Schulen) </a:t>
            </a:r>
            <a:r>
              <a:rPr lang="de-DE" sz="1800" dirty="0">
                <a:latin typeface="Calibri" panose="020F0502020204030204" pitchFamily="34" charset="0"/>
                <a:cs typeface="Calibri" panose="020F0502020204030204" pitchFamily="34" charset="0"/>
              </a:rPr>
              <a:t>in </a:t>
            </a:r>
            <a:r>
              <a:rPr lang="de-DE" sz="1800" dirty="0" smtClean="0">
                <a:latin typeface="Calibri" panose="020F0502020204030204" pitchFamily="34" charset="0"/>
                <a:cs typeface="Calibri" panose="020F0502020204030204" pitchFamily="34" charset="0"/>
              </a:rPr>
              <a:t>Nordrhein-Westfalen, Hessen, Niedersachsen sowie </a:t>
            </a:r>
            <a:r>
              <a:rPr lang="de-DE" sz="1800" dirty="0">
                <a:latin typeface="Calibri" panose="020F0502020204030204" pitchFamily="34" charset="0"/>
                <a:cs typeface="Calibri" panose="020F0502020204030204" pitchFamily="34" charset="0"/>
              </a:rPr>
              <a:t>in </a:t>
            </a:r>
            <a:r>
              <a:rPr lang="de-DE" sz="1800" dirty="0" smtClean="0">
                <a:latin typeface="Calibri" panose="020F0502020204030204" pitchFamily="34" charset="0"/>
                <a:cs typeface="Calibri" panose="020F0502020204030204" pitchFamily="34" charset="0"/>
              </a:rPr>
              <a:t>Sachsen-Anhalt</a:t>
            </a:r>
            <a:endParaRPr lang="de-DE" sz="1800" dirty="0">
              <a:latin typeface="Calibri" panose="020F0502020204030204" pitchFamily="34" charset="0"/>
              <a:cs typeface="Calibri" panose="020F0502020204030204" pitchFamily="34" charset="0"/>
            </a:endParaRPr>
          </a:p>
          <a:p>
            <a:r>
              <a:rPr lang="de-DE" sz="1800" dirty="0" smtClean="0">
                <a:latin typeface="Calibri" panose="020F0502020204030204" pitchFamily="34" charset="0"/>
                <a:cs typeface="Calibri" panose="020F0502020204030204" pitchFamily="34" charset="0"/>
              </a:rPr>
              <a:t>Von Sachverständigen begleite </a:t>
            </a:r>
            <a:r>
              <a:rPr lang="de-DE" sz="1800" dirty="0">
                <a:latin typeface="Calibri" panose="020F0502020204030204" pitchFamily="34" charset="0"/>
                <a:cs typeface="Calibri" panose="020F0502020204030204" pitchFamily="34" charset="0"/>
              </a:rPr>
              <a:t>Gespräche einer Jugendredaktion in neun </a:t>
            </a:r>
            <a:r>
              <a:rPr lang="de-DE" sz="1800" dirty="0" smtClean="0">
                <a:latin typeface="Calibri" panose="020F0502020204030204" pitchFamily="34" charset="0"/>
                <a:cs typeface="Calibri" panose="020F0502020204030204" pitchFamily="34" charset="0"/>
              </a:rPr>
              <a:t>Jugendeinrichtungen und Produktion </a:t>
            </a:r>
            <a:r>
              <a:rPr lang="de-DE" sz="1800" dirty="0">
                <a:latin typeface="Calibri" panose="020F0502020204030204" pitchFamily="34" charset="0"/>
                <a:cs typeface="Calibri" panose="020F0502020204030204" pitchFamily="34" charset="0"/>
              </a:rPr>
              <a:t>eine </a:t>
            </a:r>
            <a:r>
              <a:rPr lang="de-DE" sz="1800" dirty="0" smtClean="0">
                <a:latin typeface="Calibri" panose="020F0502020204030204" pitchFamily="34" charset="0"/>
                <a:cs typeface="Calibri" panose="020F0502020204030204" pitchFamily="34" charset="0"/>
              </a:rPr>
              <a:t>Radiosendung für </a:t>
            </a:r>
            <a:r>
              <a:rPr lang="de-DE" sz="1800" dirty="0">
                <a:latin typeface="Calibri" panose="020F0502020204030204" pitchFamily="34" charset="0"/>
                <a:cs typeface="Calibri" panose="020F0502020204030204" pitchFamily="34" charset="0"/>
              </a:rPr>
              <a:t>das Bürgerradio Köln </a:t>
            </a:r>
            <a:r>
              <a:rPr lang="de-DE" sz="1800" dirty="0" smtClean="0">
                <a:latin typeface="Calibri" panose="020F0502020204030204" pitchFamily="34" charset="0"/>
                <a:cs typeface="Calibri" panose="020F0502020204030204" pitchFamily="34" charset="0"/>
              </a:rPr>
              <a:t>zum </a:t>
            </a:r>
            <a:r>
              <a:rPr lang="de-DE" sz="1800" dirty="0">
                <a:latin typeface="Calibri" panose="020F0502020204030204" pitchFamily="34" charset="0"/>
                <a:cs typeface="Calibri" panose="020F0502020204030204" pitchFamily="34" charset="0"/>
              </a:rPr>
              <a:t>Thema „Alles Medien, </a:t>
            </a:r>
            <a:r>
              <a:rPr lang="de-DE" sz="1800" dirty="0" smtClean="0">
                <a:latin typeface="Calibri" panose="020F0502020204030204" pitchFamily="34" charset="0"/>
                <a:cs typeface="Calibri" panose="020F0502020204030204" pitchFamily="34" charset="0"/>
              </a:rPr>
              <a:t>oder was</a:t>
            </a:r>
            <a:r>
              <a:rPr lang="de-DE" sz="1800" dirty="0">
                <a:latin typeface="Calibri" panose="020F0502020204030204" pitchFamily="34" charset="0"/>
                <a:cs typeface="Calibri" panose="020F0502020204030204" pitchFamily="34" charset="0"/>
              </a:rPr>
              <a:t>?!“</a:t>
            </a:r>
          </a:p>
          <a:p>
            <a:r>
              <a:rPr lang="de-DE" sz="1800" dirty="0" smtClean="0">
                <a:latin typeface="Calibri" panose="020F0502020204030204" pitchFamily="34" charset="0"/>
                <a:cs typeface="Calibri" panose="020F0502020204030204" pitchFamily="34" charset="0"/>
              </a:rPr>
              <a:t>Auswertung </a:t>
            </a:r>
            <a:r>
              <a:rPr lang="de-DE" sz="1800" dirty="0">
                <a:latin typeface="Calibri" panose="020F0502020204030204" pitchFamily="34" charset="0"/>
                <a:cs typeface="Calibri" panose="020F0502020204030204" pitchFamily="34" charset="0"/>
              </a:rPr>
              <a:t>ausgewählter aktueller </a:t>
            </a:r>
            <a:r>
              <a:rPr lang="de-DE" sz="1800" dirty="0" smtClean="0">
                <a:latin typeface="Calibri" panose="020F0502020204030204" pitchFamily="34" charset="0"/>
                <a:cs typeface="Calibri" panose="020F0502020204030204" pitchFamily="34" charset="0"/>
              </a:rPr>
              <a:t>und  </a:t>
            </a:r>
            <a:r>
              <a:rPr lang="de-DE" sz="1800" dirty="0">
                <a:latin typeface="Calibri" panose="020F0502020204030204" pitchFamily="34" charset="0"/>
                <a:cs typeface="Calibri" panose="020F0502020204030204" pitchFamily="34" charset="0"/>
              </a:rPr>
              <a:t>abgeschlossener </a:t>
            </a:r>
            <a:r>
              <a:rPr lang="de-DE" sz="1800" dirty="0" smtClean="0">
                <a:latin typeface="Calibri" panose="020F0502020204030204" pitchFamily="34" charset="0"/>
                <a:cs typeface="Calibri" panose="020F0502020204030204" pitchFamily="34" charset="0"/>
              </a:rPr>
              <a:t>Beteiligungsprojekte mit </a:t>
            </a:r>
            <a:r>
              <a:rPr lang="de-DE" sz="1800" dirty="0">
                <a:latin typeface="Calibri" panose="020F0502020204030204" pitchFamily="34" charset="0"/>
                <a:cs typeface="Calibri" panose="020F0502020204030204" pitchFamily="34" charset="0"/>
              </a:rPr>
              <a:t>jungen Menschen entlang der im Berichtsauftrag skizzierten Fragestellungen </a:t>
            </a:r>
            <a:endParaRPr lang="de-DE" sz="1800" dirty="0" smtClean="0">
              <a:latin typeface="Calibri" panose="020F0502020204030204" pitchFamily="34" charset="0"/>
              <a:cs typeface="Calibri" panose="020F0502020204030204" pitchFamily="34" charset="0"/>
            </a:endParaRPr>
          </a:p>
          <a:p>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Porträts</a:t>
            </a:r>
            <a:r>
              <a:rPr lang="de-DE" sz="1800" dirty="0" smtClean="0">
                <a:latin typeface="Calibri" panose="020F0502020204030204" pitchFamily="34" charset="0"/>
                <a:cs typeface="Calibri" panose="020F0502020204030204" pitchFamily="34" charset="0"/>
              </a:rPr>
              <a:t>“: Einzelne </a:t>
            </a:r>
            <a:r>
              <a:rPr lang="de-DE" sz="1800" dirty="0">
                <a:latin typeface="Calibri" panose="020F0502020204030204" pitchFamily="34" charset="0"/>
                <a:cs typeface="Calibri" panose="020F0502020204030204" pitchFamily="34" charset="0"/>
              </a:rPr>
              <a:t>Jugendliche wurden direkt angesprochen und gebeten, ihre Tagesabläufe und Alltagserlebnisse </a:t>
            </a:r>
            <a:r>
              <a:rPr lang="de-DE" sz="1800" dirty="0" smtClean="0">
                <a:latin typeface="Calibri" panose="020F0502020204030204" pitchFamily="34" charset="0"/>
                <a:cs typeface="Calibri" panose="020F0502020204030204" pitchFamily="34" charset="0"/>
              </a:rPr>
              <a:t>im Rahmen </a:t>
            </a:r>
            <a:r>
              <a:rPr lang="de-DE" sz="1800" dirty="0">
                <a:latin typeface="Calibri" panose="020F0502020204030204" pitchFamily="34" charset="0"/>
                <a:cs typeface="Calibri" panose="020F0502020204030204" pitchFamily="34" charset="0"/>
              </a:rPr>
              <a:t>von </a:t>
            </a:r>
            <a:r>
              <a:rPr lang="de-DE" sz="1800" i="1" dirty="0">
                <a:latin typeface="Calibri" panose="020F0502020204030204" pitchFamily="34" charset="0"/>
                <a:cs typeface="Calibri" panose="020F0502020204030204" pitchFamily="34" charset="0"/>
              </a:rPr>
              <a:t>Wochenplänen </a:t>
            </a:r>
            <a:r>
              <a:rPr lang="de-DE" sz="1800" dirty="0">
                <a:latin typeface="Calibri" panose="020F0502020204030204" pitchFamily="34" charset="0"/>
                <a:cs typeface="Calibri" panose="020F0502020204030204" pitchFamily="34" charset="0"/>
              </a:rPr>
              <a:t>zu </a:t>
            </a:r>
            <a:r>
              <a:rPr lang="de-DE" sz="1800" dirty="0" smtClean="0">
                <a:latin typeface="Calibri" panose="020F0502020204030204" pitchFamily="34" charset="0"/>
                <a:cs typeface="Calibri" panose="020F0502020204030204" pitchFamily="34" charset="0"/>
              </a:rPr>
              <a:t>dokumentieren (Zeiten, Gefühle</a:t>
            </a:r>
            <a:r>
              <a:rPr lang="de-DE" sz="1800" dirty="0">
                <a:latin typeface="Calibri" panose="020F0502020204030204" pitchFamily="34" charset="0"/>
                <a:cs typeface="Calibri" panose="020F0502020204030204" pitchFamily="34" charset="0"/>
              </a:rPr>
              <a:t>, Einstellungen, Enttäuschungen u. a</a:t>
            </a:r>
            <a:r>
              <a:rPr lang="de-DE" sz="1800" dirty="0" smtClean="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p:txBody>
      </p:sp>
      <p:sp>
        <p:nvSpPr>
          <p:cNvPr id="4" name="Titel 1"/>
          <p:cNvSpPr txBox="1">
            <a:spLocks/>
          </p:cNvSpPr>
          <p:nvPr/>
        </p:nvSpPr>
        <p:spPr bwMode="auto">
          <a:xfrm>
            <a:off x="107504" y="242592"/>
            <a:ext cx="8569325" cy="466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latin typeface="Calibri" panose="020F0502020204030204" pitchFamily="34" charset="0"/>
                <a:cs typeface="Calibri" panose="020F0502020204030204" pitchFamily="34" charset="0"/>
              </a:rPr>
              <a:t>Berichtsauftrag</a:t>
            </a:r>
            <a:endParaRPr lang="de-DE" sz="2000" kern="0" dirty="0">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153801" y="723464"/>
            <a:ext cx="8569325" cy="1008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dirty="0">
                <a:solidFill>
                  <a:schemeClr val="tx1">
                    <a:lumMod val="65000"/>
                    <a:lumOff val="35000"/>
                  </a:schemeClr>
                </a:solidFill>
                <a:latin typeface="Calibri" panose="020F0502020204030204" pitchFamily="34" charset="0"/>
                <a:cs typeface="Calibri" panose="020F0502020204030204" pitchFamily="34" charset="0"/>
              </a:rPr>
              <a:t>Unterauftrag: Jugendliche am Jugendbericht </a:t>
            </a:r>
            <a:r>
              <a:rPr lang="de-DE" sz="2200" dirty="0" smtClean="0">
                <a:solidFill>
                  <a:schemeClr val="tx1">
                    <a:lumMod val="65000"/>
                    <a:lumOff val="35000"/>
                  </a:schemeClr>
                </a:solidFill>
                <a:latin typeface="Calibri" panose="020F0502020204030204" pitchFamily="34" charset="0"/>
                <a:cs typeface="Calibri" panose="020F0502020204030204" pitchFamily="34" charset="0"/>
              </a:rPr>
              <a:t>beteiligen</a:t>
            </a:r>
            <a:endParaRPr lang="de-DE" sz="2200" kern="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Inhaltsplatzhalter 2"/>
          <p:cNvSpPr txBox="1">
            <a:spLocks/>
          </p:cNvSpPr>
          <p:nvPr/>
        </p:nvSpPr>
        <p:spPr bwMode="auto">
          <a:xfrm>
            <a:off x="140096" y="1628801"/>
            <a:ext cx="8569325"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160338" algn="l" rtl="0" eaLnBrk="1" fontAlgn="base" hangingPunct="1">
              <a:spcBef>
                <a:spcPct val="20000"/>
              </a:spcBef>
              <a:spcAft>
                <a:spcPct val="0"/>
              </a:spcAft>
              <a:buChar char="•"/>
              <a:defRPr sz="2000">
                <a:solidFill>
                  <a:srgbClr val="5F5F5F"/>
                </a:solidFill>
                <a:latin typeface="+mn-lt"/>
                <a:ea typeface="+mn-ea"/>
                <a:cs typeface="+mn-cs"/>
              </a:defRPr>
            </a:lvl1pPr>
            <a:lvl2pPr marL="808038" indent="-285750" algn="l" rtl="0" eaLnBrk="1" fontAlgn="base" hangingPunct="1">
              <a:spcBef>
                <a:spcPct val="20000"/>
              </a:spcBef>
              <a:spcAft>
                <a:spcPct val="0"/>
              </a:spcAft>
              <a:buChar char="–"/>
              <a:defRPr sz="2000">
                <a:solidFill>
                  <a:srgbClr val="5F5F5F"/>
                </a:solidFill>
                <a:latin typeface="+mn-lt"/>
              </a:defRPr>
            </a:lvl2pPr>
            <a:lvl3pPr marL="1216025" indent="-228600" algn="l" rtl="0" eaLnBrk="1" fontAlgn="base" hangingPunct="1">
              <a:spcBef>
                <a:spcPct val="20000"/>
              </a:spcBef>
              <a:spcAft>
                <a:spcPct val="0"/>
              </a:spcAft>
              <a:buChar char="•"/>
              <a:defRPr>
                <a:solidFill>
                  <a:srgbClr val="5F5F5F"/>
                </a:solidFill>
                <a:latin typeface="+mn-lt"/>
              </a:defRPr>
            </a:lvl3pPr>
            <a:lvl4pPr marL="1624013" indent="-228600" algn="l" rtl="0" eaLnBrk="1" fontAlgn="base" hangingPunct="1">
              <a:spcBef>
                <a:spcPct val="20000"/>
              </a:spcBef>
              <a:spcAft>
                <a:spcPct val="0"/>
              </a:spcAft>
              <a:buChar char="–"/>
              <a:defRPr>
                <a:solidFill>
                  <a:srgbClr val="5F5F5F"/>
                </a:solidFill>
                <a:latin typeface="+mn-lt"/>
              </a:defRPr>
            </a:lvl4pPr>
            <a:lvl5pPr marL="2057400" indent="-228600" algn="l" rtl="0" eaLnBrk="1" fontAlgn="base" hangingPunct="1">
              <a:spcBef>
                <a:spcPct val="20000"/>
              </a:spcBef>
              <a:spcAft>
                <a:spcPct val="0"/>
              </a:spcAft>
              <a:buChar char="»"/>
              <a:defRPr>
                <a:solidFill>
                  <a:srgbClr val="5F5F5F"/>
                </a:solidFill>
                <a:latin typeface="+mn-lt"/>
              </a:defRPr>
            </a:lvl5pPr>
            <a:lvl6pPr marL="2514600" indent="-228600" algn="l" rtl="0" eaLnBrk="1" fontAlgn="base" hangingPunct="1">
              <a:spcBef>
                <a:spcPct val="20000"/>
              </a:spcBef>
              <a:spcAft>
                <a:spcPct val="0"/>
              </a:spcAft>
              <a:buChar char="»"/>
              <a:defRPr>
                <a:solidFill>
                  <a:srgbClr val="5F5F5F"/>
                </a:solidFill>
                <a:latin typeface="+mn-lt"/>
              </a:defRPr>
            </a:lvl6pPr>
            <a:lvl7pPr marL="2971800" indent="-228600" algn="l" rtl="0" eaLnBrk="1" fontAlgn="base" hangingPunct="1">
              <a:spcBef>
                <a:spcPct val="20000"/>
              </a:spcBef>
              <a:spcAft>
                <a:spcPct val="0"/>
              </a:spcAft>
              <a:buChar char="»"/>
              <a:defRPr>
                <a:solidFill>
                  <a:srgbClr val="5F5F5F"/>
                </a:solidFill>
                <a:latin typeface="+mn-lt"/>
              </a:defRPr>
            </a:lvl7pPr>
            <a:lvl8pPr marL="3429000" indent="-228600" algn="l" rtl="0" eaLnBrk="1" fontAlgn="base" hangingPunct="1">
              <a:spcBef>
                <a:spcPct val="20000"/>
              </a:spcBef>
              <a:spcAft>
                <a:spcPct val="0"/>
              </a:spcAft>
              <a:buChar char="»"/>
              <a:defRPr>
                <a:solidFill>
                  <a:srgbClr val="5F5F5F"/>
                </a:solidFill>
                <a:latin typeface="+mn-lt"/>
              </a:defRPr>
            </a:lvl8pPr>
            <a:lvl9pPr marL="3886200" indent="-228600" algn="l" rtl="0" eaLnBrk="1" fontAlgn="base" hangingPunct="1">
              <a:spcBef>
                <a:spcPct val="20000"/>
              </a:spcBef>
              <a:spcAft>
                <a:spcPct val="0"/>
              </a:spcAft>
              <a:buChar char="»"/>
              <a:defRPr>
                <a:solidFill>
                  <a:srgbClr val="5F5F5F"/>
                </a:solidFill>
                <a:latin typeface="+mn-lt"/>
              </a:defRPr>
            </a:lvl9pPr>
          </a:lstStyle>
          <a:p>
            <a:r>
              <a:rPr lang="de-DE" sz="1800" kern="0" dirty="0" smtClean="0">
                <a:latin typeface="Calibri" panose="020F0502020204030204" pitchFamily="34" charset="0"/>
                <a:cs typeface="Calibri" panose="020F0502020204030204" pitchFamily="34" charset="0"/>
              </a:rPr>
              <a:t>Ergänzender Auftrag der Bundesregierung, dass als „innovatives Element in der Jugendberichterstattung (…) die Sicht junger Menschen – als Expertinnen und Experten in eigener Sache – als ein wesentlicher Bezugspunkt“ Eingang in den Bericht findet.</a:t>
            </a:r>
          </a:p>
        </p:txBody>
      </p:sp>
    </p:spTree>
    <p:extLst>
      <p:ext uri="{BB962C8B-B14F-4D97-AF65-F5344CB8AC3E}">
        <p14:creationId xmlns:p14="http://schemas.microsoft.com/office/powerpoint/2010/main" val="39315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2924944"/>
            <a:ext cx="8784976" cy="3145949"/>
          </a:xfrm>
        </p:spPr>
        <p:txBody>
          <a:bodyPr/>
          <a:lstStyle/>
          <a:p>
            <a:r>
              <a:rPr lang="de-DE" sz="1800" dirty="0" smtClean="0">
                <a:latin typeface="Calibri" panose="020F0502020204030204" pitchFamily="34" charset="0"/>
                <a:cs typeface="Calibri" panose="020F0502020204030204" pitchFamily="34" charset="0"/>
              </a:rPr>
              <a:t>Gespräche </a:t>
            </a:r>
            <a:r>
              <a:rPr lang="de-DE" sz="1800" dirty="0">
                <a:latin typeface="Calibri" panose="020F0502020204030204" pitchFamily="34" charset="0"/>
                <a:cs typeface="Calibri" panose="020F0502020204030204" pitchFamily="34" charset="0"/>
              </a:rPr>
              <a:t>bzw. Workshops </a:t>
            </a:r>
            <a:r>
              <a:rPr lang="de-DE" sz="1800" dirty="0" smtClean="0">
                <a:latin typeface="Calibri" panose="020F0502020204030204" pitchFamily="34" charset="0"/>
                <a:cs typeface="Calibri" panose="020F0502020204030204" pitchFamily="34" charset="0"/>
              </a:rPr>
              <a:t>von Sachverständigen mit </a:t>
            </a:r>
            <a:r>
              <a:rPr lang="de-DE" sz="1800" dirty="0">
                <a:latin typeface="Calibri" panose="020F0502020204030204" pitchFamily="34" charset="0"/>
                <a:cs typeface="Calibri" panose="020F0502020204030204" pitchFamily="34" charset="0"/>
              </a:rPr>
              <a:t>jungen Menschen (in Jugendzentren, in der </a:t>
            </a:r>
            <a:r>
              <a:rPr lang="de-DE" sz="1800" dirty="0" smtClean="0">
                <a:latin typeface="Calibri" panose="020F0502020204030204" pitchFamily="34" charset="0"/>
                <a:cs typeface="Calibri" panose="020F0502020204030204" pitchFamily="34" charset="0"/>
              </a:rPr>
              <a:t>Heimerziehung, in Schulen) </a:t>
            </a:r>
            <a:r>
              <a:rPr lang="de-DE" sz="1800" dirty="0">
                <a:latin typeface="Calibri" panose="020F0502020204030204" pitchFamily="34" charset="0"/>
                <a:cs typeface="Calibri" panose="020F0502020204030204" pitchFamily="34" charset="0"/>
              </a:rPr>
              <a:t>in </a:t>
            </a:r>
            <a:r>
              <a:rPr lang="de-DE" sz="1800" dirty="0" smtClean="0">
                <a:latin typeface="Calibri" panose="020F0502020204030204" pitchFamily="34" charset="0"/>
                <a:cs typeface="Calibri" panose="020F0502020204030204" pitchFamily="34" charset="0"/>
              </a:rPr>
              <a:t>Nordrhein-Westfalen, Hessen, Niedersachsen sowie </a:t>
            </a:r>
            <a:r>
              <a:rPr lang="de-DE" sz="1800" dirty="0">
                <a:latin typeface="Calibri" panose="020F0502020204030204" pitchFamily="34" charset="0"/>
                <a:cs typeface="Calibri" panose="020F0502020204030204" pitchFamily="34" charset="0"/>
              </a:rPr>
              <a:t>in </a:t>
            </a:r>
            <a:r>
              <a:rPr lang="de-DE" sz="1800" dirty="0" smtClean="0">
                <a:latin typeface="Calibri" panose="020F0502020204030204" pitchFamily="34" charset="0"/>
                <a:cs typeface="Calibri" panose="020F0502020204030204" pitchFamily="34" charset="0"/>
              </a:rPr>
              <a:t>Sachsen-Anhalt</a:t>
            </a:r>
            <a:endParaRPr lang="de-DE" sz="1800" dirty="0">
              <a:latin typeface="Calibri" panose="020F0502020204030204" pitchFamily="34" charset="0"/>
              <a:cs typeface="Calibri" panose="020F0502020204030204" pitchFamily="34" charset="0"/>
            </a:endParaRPr>
          </a:p>
          <a:p>
            <a:r>
              <a:rPr lang="de-DE" sz="1800" dirty="0" smtClean="0">
                <a:latin typeface="Calibri" panose="020F0502020204030204" pitchFamily="34" charset="0"/>
                <a:cs typeface="Calibri" panose="020F0502020204030204" pitchFamily="34" charset="0"/>
              </a:rPr>
              <a:t>Von Sachverständigen begleite </a:t>
            </a:r>
            <a:r>
              <a:rPr lang="de-DE" sz="1800" dirty="0">
                <a:latin typeface="Calibri" panose="020F0502020204030204" pitchFamily="34" charset="0"/>
                <a:cs typeface="Calibri" panose="020F0502020204030204" pitchFamily="34" charset="0"/>
              </a:rPr>
              <a:t>Gespräche einer Jugendredaktion in neun </a:t>
            </a:r>
            <a:r>
              <a:rPr lang="de-DE" sz="1800" dirty="0" smtClean="0">
                <a:latin typeface="Calibri" panose="020F0502020204030204" pitchFamily="34" charset="0"/>
                <a:cs typeface="Calibri" panose="020F0502020204030204" pitchFamily="34" charset="0"/>
              </a:rPr>
              <a:t>Jugendeinrichtungen und Produktion </a:t>
            </a:r>
            <a:r>
              <a:rPr lang="de-DE" sz="1800" dirty="0">
                <a:latin typeface="Calibri" panose="020F0502020204030204" pitchFamily="34" charset="0"/>
                <a:cs typeface="Calibri" panose="020F0502020204030204" pitchFamily="34" charset="0"/>
              </a:rPr>
              <a:t>eine </a:t>
            </a:r>
            <a:r>
              <a:rPr lang="de-DE" sz="1800" dirty="0" smtClean="0">
                <a:latin typeface="Calibri" panose="020F0502020204030204" pitchFamily="34" charset="0"/>
                <a:cs typeface="Calibri" panose="020F0502020204030204" pitchFamily="34" charset="0"/>
              </a:rPr>
              <a:t>Radiosendung für </a:t>
            </a:r>
            <a:r>
              <a:rPr lang="de-DE" sz="1800" dirty="0">
                <a:latin typeface="Calibri" panose="020F0502020204030204" pitchFamily="34" charset="0"/>
                <a:cs typeface="Calibri" panose="020F0502020204030204" pitchFamily="34" charset="0"/>
              </a:rPr>
              <a:t>das Bürgerradio Köln </a:t>
            </a:r>
            <a:r>
              <a:rPr lang="de-DE" sz="1800" dirty="0" smtClean="0">
                <a:latin typeface="Calibri" panose="020F0502020204030204" pitchFamily="34" charset="0"/>
                <a:cs typeface="Calibri" panose="020F0502020204030204" pitchFamily="34" charset="0"/>
              </a:rPr>
              <a:t>zum </a:t>
            </a:r>
            <a:r>
              <a:rPr lang="de-DE" sz="1800" dirty="0">
                <a:latin typeface="Calibri" panose="020F0502020204030204" pitchFamily="34" charset="0"/>
                <a:cs typeface="Calibri" panose="020F0502020204030204" pitchFamily="34" charset="0"/>
              </a:rPr>
              <a:t>Thema „Alles Medien, </a:t>
            </a:r>
            <a:r>
              <a:rPr lang="de-DE" sz="1800" dirty="0" smtClean="0">
                <a:latin typeface="Calibri" panose="020F0502020204030204" pitchFamily="34" charset="0"/>
                <a:cs typeface="Calibri" panose="020F0502020204030204" pitchFamily="34" charset="0"/>
              </a:rPr>
              <a:t>oder was</a:t>
            </a:r>
            <a:r>
              <a:rPr lang="de-DE" sz="1800" dirty="0">
                <a:latin typeface="Calibri" panose="020F0502020204030204" pitchFamily="34" charset="0"/>
                <a:cs typeface="Calibri" panose="020F0502020204030204" pitchFamily="34" charset="0"/>
              </a:rPr>
              <a:t>?!“</a:t>
            </a:r>
          </a:p>
          <a:p>
            <a:r>
              <a:rPr lang="de-DE" sz="1800" dirty="0" smtClean="0">
                <a:latin typeface="Calibri" panose="020F0502020204030204" pitchFamily="34" charset="0"/>
                <a:cs typeface="Calibri" panose="020F0502020204030204" pitchFamily="34" charset="0"/>
              </a:rPr>
              <a:t>Auswertung </a:t>
            </a:r>
            <a:r>
              <a:rPr lang="de-DE" sz="1800" dirty="0">
                <a:latin typeface="Calibri" panose="020F0502020204030204" pitchFamily="34" charset="0"/>
                <a:cs typeface="Calibri" panose="020F0502020204030204" pitchFamily="34" charset="0"/>
              </a:rPr>
              <a:t>ausgewählter aktueller </a:t>
            </a:r>
            <a:r>
              <a:rPr lang="de-DE" sz="1800" dirty="0" smtClean="0">
                <a:latin typeface="Calibri" panose="020F0502020204030204" pitchFamily="34" charset="0"/>
                <a:cs typeface="Calibri" panose="020F0502020204030204" pitchFamily="34" charset="0"/>
              </a:rPr>
              <a:t>und  </a:t>
            </a:r>
            <a:r>
              <a:rPr lang="de-DE" sz="1800" dirty="0">
                <a:latin typeface="Calibri" panose="020F0502020204030204" pitchFamily="34" charset="0"/>
                <a:cs typeface="Calibri" panose="020F0502020204030204" pitchFamily="34" charset="0"/>
              </a:rPr>
              <a:t>abgeschlossener </a:t>
            </a:r>
            <a:r>
              <a:rPr lang="de-DE" sz="1800" dirty="0" smtClean="0">
                <a:latin typeface="Calibri" panose="020F0502020204030204" pitchFamily="34" charset="0"/>
                <a:cs typeface="Calibri" panose="020F0502020204030204" pitchFamily="34" charset="0"/>
              </a:rPr>
              <a:t>Beteiligungsprojekte mit </a:t>
            </a:r>
            <a:r>
              <a:rPr lang="de-DE" sz="1800" dirty="0">
                <a:latin typeface="Calibri" panose="020F0502020204030204" pitchFamily="34" charset="0"/>
                <a:cs typeface="Calibri" panose="020F0502020204030204" pitchFamily="34" charset="0"/>
              </a:rPr>
              <a:t>jungen Menschen entlang der im Berichtsauftrag skizzierten Fragestellungen </a:t>
            </a:r>
            <a:endParaRPr lang="de-DE" sz="1800" dirty="0" smtClean="0">
              <a:latin typeface="Calibri" panose="020F0502020204030204" pitchFamily="34" charset="0"/>
              <a:cs typeface="Calibri" panose="020F0502020204030204" pitchFamily="34" charset="0"/>
            </a:endParaRPr>
          </a:p>
          <a:p>
            <a:r>
              <a:rPr lang="de-DE" sz="1800" dirty="0" smtClean="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Porträts</a:t>
            </a:r>
            <a:r>
              <a:rPr lang="de-DE" sz="1800" dirty="0" smtClean="0">
                <a:latin typeface="Calibri" panose="020F0502020204030204" pitchFamily="34" charset="0"/>
                <a:cs typeface="Calibri" panose="020F0502020204030204" pitchFamily="34" charset="0"/>
              </a:rPr>
              <a:t>“: Einzelne </a:t>
            </a:r>
            <a:r>
              <a:rPr lang="de-DE" sz="1800" dirty="0">
                <a:latin typeface="Calibri" panose="020F0502020204030204" pitchFamily="34" charset="0"/>
                <a:cs typeface="Calibri" panose="020F0502020204030204" pitchFamily="34" charset="0"/>
              </a:rPr>
              <a:t>Jugendliche wurden direkt angesprochen und gebeten, ihre Tagesabläufe und Alltagserlebnisse </a:t>
            </a:r>
            <a:r>
              <a:rPr lang="de-DE" sz="1800" dirty="0" smtClean="0">
                <a:latin typeface="Calibri" panose="020F0502020204030204" pitchFamily="34" charset="0"/>
                <a:cs typeface="Calibri" panose="020F0502020204030204" pitchFamily="34" charset="0"/>
              </a:rPr>
              <a:t>im Rahmen </a:t>
            </a:r>
            <a:r>
              <a:rPr lang="de-DE" sz="1800" dirty="0">
                <a:latin typeface="Calibri" panose="020F0502020204030204" pitchFamily="34" charset="0"/>
                <a:cs typeface="Calibri" panose="020F0502020204030204" pitchFamily="34" charset="0"/>
              </a:rPr>
              <a:t>von </a:t>
            </a:r>
            <a:r>
              <a:rPr lang="de-DE" sz="1800" i="1" dirty="0">
                <a:latin typeface="Calibri" panose="020F0502020204030204" pitchFamily="34" charset="0"/>
                <a:cs typeface="Calibri" panose="020F0502020204030204" pitchFamily="34" charset="0"/>
              </a:rPr>
              <a:t>Wochenplänen </a:t>
            </a:r>
            <a:r>
              <a:rPr lang="de-DE" sz="1800" dirty="0">
                <a:latin typeface="Calibri" panose="020F0502020204030204" pitchFamily="34" charset="0"/>
                <a:cs typeface="Calibri" panose="020F0502020204030204" pitchFamily="34" charset="0"/>
              </a:rPr>
              <a:t>zu </a:t>
            </a:r>
            <a:r>
              <a:rPr lang="de-DE" sz="1800" dirty="0" smtClean="0">
                <a:latin typeface="Calibri" panose="020F0502020204030204" pitchFamily="34" charset="0"/>
                <a:cs typeface="Calibri" panose="020F0502020204030204" pitchFamily="34" charset="0"/>
              </a:rPr>
              <a:t>dokumentieren (Zeiten, Gefühle</a:t>
            </a:r>
            <a:r>
              <a:rPr lang="de-DE" sz="1800" dirty="0">
                <a:latin typeface="Calibri" panose="020F0502020204030204" pitchFamily="34" charset="0"/>
                <a:cs typeface="Calibri" panose="020F0502020204030204" pitchFamily="34" charset="0"/>
              </a:rPr>
              <a:t>, Einstellungen, Enttäuschungen u. a</a:t>
            </a:r>
            <a:r>
              <a:rPr lang="de-DE" sz="1800" dirty="0" smtClean="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p:txBody>
      </p:sp>
      <p:sp>
        <p:nvSpPr>
          <p:cNvPr id="4" name="Titel 1"/>
          <p:cNvSpPr txBox="1">
            <a:spLocks/>
          </p:cNvSpPr>
          <p:nvPr/>
        </p:nvSpPr>
        <p:spPr bwMode="auto">
          <a:xfrm>
            <a:off x="107504" y="242592"/>
            <a:ext cx="8569325" cy="466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latin typeface="Calibri" panose="020F0502020204030204" pitchFamily="34" charset="0"/>
                <a:cs typeface="Calibri" panose="020F0502020204030204" pitchFamily="34" charset="0"/>
              </a:rPr>
              <a:t>Berichtsauftrag</a:t>
            </a:r>
            <a:endParaRPr lang="de-DE" sz="2000" kern="0" dirty="0">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153801" y="723464"/>
            <a:ext cx="8569325" cy="1008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dirty="0">
                <a:solidFill>
                  <a:schemeClr val="tx1">
                    <a:lumMod val="65000"/>
                    <a:lumOff val="35000"/>
                  </a:schemeClr>
                </a:solidFill>
                <a:latin typeface="Calibri" panose="020F0502020204030204" pitchFamily="34" charset="0"/>
                <a:cs typeface="Calibri" panose="020F0502020204030204" pitchFamily="34" charset="0"/>
              </a:rPr>
              <a:t>Unterauftrag: Jugendliche am Jugendbericht </a:t>
            </a:r>
            <a:r>
              <a:rPr lang="de-DE" sz="2200" dirty="0" smtClean="0">
                <a:solidFill>
                  <a:schemeClr val="tx1">
                    <a:lumMod val="65000"/>
                    <a:lumOff val="35000"/>
                  </a:schemeClr>
                </a:solidFill>
                <a:latin typeface="Calibri" panose="020F0502020204030204" pitchFamily="34" charset="0"/>
                <a:cs typeface="Calibri" panose="020F0502020204030204" pitchFamily="34" charset="0"/>
              </a:rPr>
              <a:t>beteiligen</a:t>
            </a:r>
            <a:endParaRPr lang="de-DE" sz="2200" kern="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Inhaltsplatzhalter 2"/>
          <p:cNvSpPr txBox="1">
            <a:spLocks/>
          </p:cNvSpPr>
          <p:nvPr/>
        </p:nvSpPr>
        <p:spPr bwMode="auto">
          <a:xfrm>
            <a:off x="140096" y="1628801"/>
            <a:ext cx="8569325"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160338" algn="l" rtl="0" eaLnBrk="1" fontAlgn="base" hangingPunct="1">
              <a:spcBef>
                <a:spcPct val="20000"/>
              </a:spcBef>
              <a:spcAft>
                <a:spcPct val="0"/>
              </a:spcAft>
              <a:buChar char="•"/>
              <a:defRPr sz="2000">
                <a:solidFill>
                  <a:srgbClr val="5F5F5F"/>
                </a:solidFill>
                <a:latin typeface="+mn-lt"/>
                <a:ea typeface="+mn-ea"/>
                <a:cs typeface="+mn-cs"/>
              </a:defRPr>
            </a:lvl1pPr>
            <a:lvl2pPr marL="808038" indent="-285750" algn="l" rtl="0" eaLnBrk="1" fontAlgn="base" hangingPunct="1">
              <a:spcBef>
                <a:spcPct val="20000"/>
              </a:spcBef>
              <a:spcAft>
                <a:spcPct val="0"/>
              </a:spcAft>
              <a:buChar char="–"/>
              <a:defRPr sz="2000">
                <a:solidFill>
                  <a:srgbClr val="5F5F5F"/>
                </a:solidFill>
                <a:latin typeface="+mn-lt"/>
              </a:defRPr>
            </a:lvl2pPr>
            <a:lvl3pPr marL="1216025" indent="-228600" algn="l" rtl="0" eaLnBrk="1" fontAlgn="base" hangingPunct="1">
              <a:spcBef>
                <a:spcPct val="20000"/>
              </a:spcBef>
              <a:spcAft>
                <a:spcPct val="0"/>
              </a:spcAft>
              <a:buChar char="•"/>
              <a:defRPr>
                <a:solidFill>
                  <a:srgbClr val="5F5F5F"/>
                </a:solidFill>
                <a:latin typeface="+mn-lt"/>
              </a:defRPr>
            </a:lvl3pPr>
            <a:lvl4pPr marL="1624013" indent="-228600" algn="l" rtl="0" eaLnBrk="1" fontAlgn="base" hangingPunct="1">
              <a:spcBef>
                <a:spcPct val="20000"/>
              </a:spcBef>
              <a:spcAft>
                <a:spcPct val="0"/>
              </a:spcAft>
              <a:buChar char="–"/>
              <a:defRPr>
                <a:solidFill>
                  <a:srgbClr val="5F5F5F"/>
                </a:solidFill>
                <a:latin typeface="+mn-lt"/>
              </a:defRPr>
            </a:lvl4pPr>
            <a:lvl5pPr marL="2057400" indent="-228600" algn="l" rtl="0" eaLnBrk="1" fontAlgn="base" hangingPunct="1">
              <a:spcBef>
                <a:spcPct val="20000"/>
              </a:spcBef>
              <a:spcAft>
                <a:spcPct val="0"/>
              </a:spcAft>
              <a:buChar char="»"/>
              <a:defRPr>
                <a:solidFill>
                  <a:srgbClr val="5F5F5F"/>
                </a:solidFill>
                <a:latin typeface="+mn-lt"/>
              </a:defRPr>
            </a:lvl5pPr>
            <a:lvl6pPr marL="2514600" indent="-228600" algn="l" rtl="0" eaLnBrk="1" fontAlgn="base" hangingPunct="1">
              <a:spcBef>
                <a:spcPct val="20000"/>
              </a:spcBef>
              <a:spcAft>
                <a:spcPct val="0"/>
              </a:spcAft>
              <a:buChar char="»"/>
              <a:defRPr>
                <a:solidFill>
                  <a:srgbClr val="5F5F5F"/>
                </a:solidFill>
                <a:latin typeface="+mn-lt"/>
              </a:defRPr>
            </a:lvl6pPr>
            <a:lvl7pPr marL="2971800" indent="-228600" algn="l" rtl="0" eaLnBrk="1" fontAlgn="base" hangingPunct="1">
              <a:spcBef>
                <a:spcPct val="20000"/>
              </a:spcBef>
              <a:spcAft>
                <a:spcPct val="0"/>
              </a:spcAft>
              <a:buChar char="»"/>
              <a:defRPr>
                <a:solidFill>
                  <a:srgbClr val="5F5F5F"/>
                </a:solidFill>
                <a:latin typeface="+mn-lt"/>
              </a:defRPr>
            </a:lvl7pPr>
            <a:lvl8pPr marL="3429000" indent="-228600" algn="l" rtl="0" eaLnBrk="1" fontAlgn="base" hangingPunct="1">
              <a:spcBef>
                <a:spcPct val="20000"/>
              </a:spcBef>
              <a:spcAft>
                <a:spcPct val="0"/>
              </a:spcAft>
              <a:buChar char="»"/>
              <a:defRPr>
                <a:solidFill>
                  <a:srgbClr val="5F5F5F"/>
                </a:solidFill>
                <a:latin typeface="+mn-lt"/>
              </a:defRPr>
            </a:lvl8pPr>
            <a:lvl9pPr marL="3886200" indent="-228600" algn="l" rtl="0" eaLnBrk="1" fontAlgn="base" hangingPunct="1">
              <a:spcBef>
                <a:spcPct val="20000"/>
              </a:spcBef>
              <a:spcAft>
                <a:spcPct val="0"/>
              </a:spcAft>
              <a:buChar char="»"/>
              <a:defRPr>
                <a:solidFill>
                  <a:srgbClr val="5F5F5F"/>
                </a:solidFill>
                <a:latin typeface="+mn-lt"/>
              </a:defRPr>
            </a:lvl9pPr>
          </a:lstStyle>
          <a:p>
            <a:r>
              <a:rPr lang="de-DE" sz="1800" kern="0" dirty="0" smtClean="0">
                <a:latin typeface="Calibri" panose="020F0502020204030204" pitchFamily="34" charset="0"/>
                <a:cs typeface="Calibri" panose="020F0502020204030204" pitchFamily="34" charset="0"/>
              </a:rPr>
              <a:t>Ergänzender Auftrag der Bundesregierung, dass als „innovatives Element in der Jugendberichterstattung (…) die Sicht junger Menschen – als Expertinnen und Experten in eigener Sache – als ein wesentlicher Bezugspunkt“ Eingang in den Bericht findet.</a:t>
            </a:r>
          </a:p>
        </p:txBody>
      </p:sp>
    </p:spTree>
    <p:extLst>
      <p:ext uri="{BB962C8B-B14F-4D97-AF65-F5344CB8AC3E}">
        <p14:creationId xmlns:p14="http://schemas.microsoft.com/office/powerpoint/2010/main" val="4039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07504" y="242592"/>
            <a:ext cx="8569325" cy="4667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pPr algn="ctr"/>
            <a:r>
              <a:rPr lang="de-DE" sz="2000" kern="0" dirty="0" smtClean="0">
                <a:latin typeface="Calibri" panose="020F0502020204030204" pitchFamily="34" charset="0"/>
                <a:cs typeface="Calibri" panose="020F0502020204030204" pitchFamily="34" charset="0"/>
              </a:rPr>
              <a:t>Berichtsauftrag</a:t>
            </a:r>
            <a:endParaRPr lang="de-DE" sz="2000" kern="0" dirty="0">
              <a:latin typeface="Calibri" panose="020F0502020204030204" pitchFamily="34" charset="0"/>
              <a:cs typeface="Calibri" panose="020F0502020204030204" pitchFamily="34" charset="0"/>
            </a:endParaRPr>
          </a:p>
        </p:txBody>
      </p:sp>
      <p:sp>
        <p:nvSpPr>
          <p:cNvPr id="6" name="Titel 1"/>
          <p:cNvSpPr txBox="1">
            <a:spLocks/>
          </p:cNvSpPr>
          <p:nvPr/>
        </p:nvSpPr>
        <p:spPr bwMode="auto">
          <a:xfrm>
            <a:off x="153801" y="723464"/>
            <a:ext cx="8569325" cy="1008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669900"/>
                </a:solidFill>
                <a:latin typeface="+mj-lt"/>
                <a:ea typeface="+mj-ea"/>
                <a:cs typeface="+mj-cs"/>
              </a:defRPr>
            </a:lvl1pPr>
            <a:lvl2pPr algn="l" rtl="0" eaLnBrk="1" fontAlgn="base" hangingPunct="1">
              <a:spcBef>
                <a:spcPct val="0"/>
              </a:spcBef>
              <a:spcAft>
                <a:spcPct val="0"/>
              </a:spcAft>
              <a:defRPr sz="2800">
                <a:solidFill>
                  <a:srgbClr val="669900"/>
                </a:solidFill>
                <a:latin typeface="Arial" charset="0"/>
              </a:defRPr>
            </a:lvl2pPr>
            <a:lvl3pPr algn="l" rtl="0" eaLnBrk="1" fontAlgn="base" hangingPunct="1">
              <a:spcBef>
                <a:spcPct val="0"/>
              </a:spcBef>
              <a:spcAft>
                <a:spcPct val="0"/>
              </a:spcAft>
              <a:defRPr sz="2800">
                <a:solidFill>
                  <a:srgbClr val="669900"/>
                </a:solidFill>
                <a:latin typeface="Arial" charset="0"/>
              </a:defRPr>
            </a:lvl3pPr>
            <a:lvl4pPr algn="l" rtl="0" eaLnBrk="1" fontAlgn="base" hangingPunct="1">
              <a:spcBef>
                <a:spcPct val="0"/>
              </a:spcBef>
              <a:spcAft>
                <a:spcPct val="0"/>
              </a:spcAft>
              <a:defRPr sz="2800">
                <a:solidFill>
                  <a:srgbClr val="669900"/>
                </a:solidFill>
                <a:latin typeface="Arial" charset="0"/>
              </a:defRPr>
            </a:lvl4pPr>
            <a:lvl5pPr algn="l" rtl="0" eaLnBrk="1" fontAlgn="base" hangingPunct="1">
              <a:spcBef>
                <a:spcPct val="0"/>
              </a:spcBef>
              <a:spcAft>
                <a:spcPct val="0"/>
              </a:spcAft>
              <a:defRPr sz="2800">
                <a:solidFill>
                  <a:srgbClr val="669900"/>
                </a:solidFill>
                <a:latin typeface="Arial" charset="0"/>
              </a:defRPr>
            </a:lvl5pPr>
            <a:lvl6pPr marL="457200" algn="l" rtl="0" eaLnBrk="1" fontAlgn="base" hangingPunct="1">
              <a:spcBef>
                <a:spcPct val="0"/>
              </a:spcBef>
              <a:spcAft>
                <a:spcPct val="0"/>
              </a:spcAft>
              <a:defRPr sz="2800">
                <a:solidFill>
                  <a:srgbClr val="669900"/>
                </a:solidFill>
                <a:latin typeface="Arial" charset="0"/>
              </a:defRPr>
            </a:lvl6pPr>
            <a:lvl7pPr marL="914400" algn="l" rtl="0" eaLnBrk="1" fontAlgn="base" hangingPunct="1">
              <a:spcBef>
                <a:spcPct val="0"/>
              </a:spcBef>
              <a:spcAft>
                <a:spcPct val="0"/>
              </a:spcAft>
              <a:defRPr sz="2800">
                <a:solidFill>
                  <a:srgbClr val="669900"/>
                </a:solidFill>
                <a:latin typeface="Arial" charset="0"/>
              </a:defRPr>
            </a:lvl7pPr>
            <a:lvl8pPr marL="1371600" algn="l" rtl="0" eaLnBrk="1" fontAlgn="base" hangingPunct="1">
              <a:spcBef>
                <a:spcPct val="0"/>
              </a:spcBef>
              <a:spcAft>
                <a:spcPct val="0"/>
              </a:spcAft>
              <a:defRPr sz="2800">
                <a:solidFill>
                  <a:srgbClr val="669900"/>
                </a:solidFill>
                <a:latin typeface="Arial" charset="0"/>
              </a:defRPr>
            </a:lvl8pPr>
            <a:lvl9pPr marL="1828800" algn="l" rtl="0" eaLnBrk="1" fontAlgn="base" hangingPunct="1">
              <a:spcBef>
                <a:spcPct val="0"/>
              </a:spcBef>
              <a:spcAft>
                <a:spcPct val="0"/>
              </a:spcAft>
              <a:defRPr sz="2800">
                <a:solidFill>
                  <a:srgbClr val="669900"/>
                </a:solidFill>
                <a:latin typeface="Arial" charset="0"/>
              </a:defRPr>
            </a:lvl9pPr>
          </a:lstStyle>
          <a:p>
            <a:r>
              <a:rPr lang="de-DE" sz="2200" dirty="0" smtClean="0">
                <a:solidFill>
                  <a:schemeClr val="tx1">
                    <a:lumMod val="65000"/>
                    <a:lumOff val="35000"/>
                  </a:schemeClr>
                </a:solidFill>
                <a:latin typeface="Calibri" panose="020F0502020204030204" pitchFamily="34" charset="0"/>
                <a:cs typeface="Calibri" panose="020F0502020204030204" pitchFamily="34" charset="0"/>
              </a:rPr>
              <a:t>Zusätzliche Herausforderungen im Laufe der Berichtserstellung</a:t>
            </a:r>
            <a:endParaRPr lang="de-DE" sz="2200" kern="0"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Inhaltsplatzhalter 2"/>
          <p:cNvSpPr txBox="1">
            <a:spLocks/>
          </p:cNvSpPr>
          <p:nvPr/>
        </p:nvSpPr>
        <p:spPr bwMode="auto">
          <a:xfrm>
            <a:off x="140096" y="1628801"/>
            <a:ext cx="8569325" cy="1440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160338" algn="l" rtl="0" eaLnBrk="1" fontAlgn="base" hangingPunct="1">
              <a:spcBef>
                <a:spcPct val="20000"/>
              </a:spcBef>
              <a:spcAft>
                <a:spcPct val="0"/>
              </a:spcAft>
              <a:buChar char="•"/>
              <a:defRPr sz="2000">
                <a:solidFill>
                  <a:srgbClr val="5F5F5F"/>
                </a:solidFill>
                <a:latin typeface="+mn-lt"/>
                <a:ea typeface="+mn-ea"/>
                <a:cs typeface="+mn-cs"/>
              </a:defRPr>
            </a:lvl1pPr>
            <a:lvl2pPr marL="808038" indent="-285750" algn="l" rtl="0" eaLnBrk="1" fontAlgn="base" hangingPunct="1">
              <a:spcBef>
                <a:spcPct val="20000"/>
              </a:spcBef>
              <a:spcAft>
                <a:spcPct val="0"/>
              </a:spcAft>
              <a:buChar char="–"/>
              <a:defRPr sz="2000">
                <a:solidFill>
                  <a:srgbClr val="5F5F5F"/>
                </a:solidFill>
                <a:latin typeface="+mn-lt"/>
              </a:defRPr>
            </a:lvl2pPr>
            <a:lvl3pPr marL="1216025" indent="-228600" algn="l" rtl="0" eaLnBrk="1" fontAlgn="base" hangingPunct="1">
              <a:spcBef>
                <a:spcPct val="20000"/>
              </a:spcBef>
              <a:spcAft>
                <a:spcPct val="0"/>
              </a:spcAft>
              <a:buChar char="•"/>
              <a:defRPr>
                <a:solidFill>
                  <a:srgbClr val="5F5F5F"/>
                </a:solidFill>
                <a:latin typeface="+mn-lt"/>
              </a:defRPr>
            </a:lvl3pPr>
            <a:lvl4pPr marL="1624013" indent="-228600" algn="l" rtl="0" eaLnBrk="1" fontAlgn="base" hangingPunct="1">
              <a:spcBef>
                <a:spcPct val="20000"/>
              </a:spcBef>
              <a:spcAft>
                <a:spcPct val="0"/>
              </a:spcAft>
              <a:buChar char="–"/>
              <a:defRPr>
                <a:solidFill>
                  <a:srgbClr val="5F5F5F"/>
                </a:solidFill>
                <a:latin typeface="+mn-lt"/>
              </a:defRPr>
            </a:lvl4pPr>
            <a:lvl5pPr marL="2057400" indent="-228600" algn="l" rtl="0" eaLnBrk="1" fontAlgn="base" hangingPunct="1">
              <a:spcBef>
                <a:spcPct val="20000"/>
              </a:spcBef>
              <a:spcAft>
                <a:spcPct val="0"/>
              </a:spcAft>
              <a:buChar char="»"/>
              <a:defRPr>
                <a:solidFill>
                  <a:srgbClr val="5F5F5F"/>
                </a:solidFill>
                <a:latin typeface="+mn-lt"/>
              </a:defRPr>
            </a:lvl5pPr>
            <a:lvl6pPr marL="2514600" indent="-228600" algn="l" rtl="0" eaLnBrk="1" fontAlgn="base" hangingPunct="1">
              <a:spcBef>
                <a:spcPct val="20000"/>
              </a:spcBef>
              <a:spcAft>
                <a:spcPct val="0"/>
              </a:spcAft>
              <a:buChar char="»"/>
              <a:defRPr>
                <a:solidFill>
                  <a:srgbClr val="5F5F5F"/>
                </a:solidFill>
                <a:latin typeface="+mn-lt"/>
              </a:defRPr>
            </a:lvl6pPr>
            <a:lvl7pPr marL="2971800" indent="-228600" algn="l" rtl="0" eaLnBrk="1" fontAlgn="base" hangingPunct="1">
              <a:spcBef>
                <a:spcPct val="20000"/>
              </a:spcBef>
              <a:spcAft>
                <a:spcPct val="0"/>
              </a:spcAft>
              <a:buChar char="»"/>
              <a:defRPr>
                <a:solidFill>
                  <a:srgbClr val="5F5F5F"/>
                </a:solidFill>
                <a:latin typeface="+mn-lt"/>
              </a:defRPr>
            </a:lvl7pPr>
            <a:lvl8pPr marL="3429000" indent="-228600" algn="l" rtl="0" eaLnBrk="1" fontAlgn="base" hangingPunct="1">
              <a:spcBef>
                <a:spcPct val="20000"/>
              </a:spcBef>
              <a:spcAft>
                <a:spcPct val="0"/>
              </a:spcAft>
              <a:buChar char="»"/>
              <a:defRPr>
                <a:solidFill>
                  <a:srgbClr val="5F5F5F"/>
                </a:solidFill>
                <a:latin typeface="+mn-lt"/>
              </a:defRPr>
            </a:lvl8pPr>
            <a:lvl9pPr marL="3886200" indent="-228600" algn="l" rtl="0" eaLnBrk="1" fontAlgn="base" hangingPunct="1">
              <a:spcBef>
                <a:spcPct val="20000"/>
              </a:spcBef>
              <a:spcAft>
                <a:spcPct val="0"/>
              </a:spcAft>
              <a:buChar char="»"/>
              <a:defRPr>
                <a:solidFill>
                  <a:srgbClr val="5F5F5F"/>
                </a:solidFill>
                <a:latin typeface="+mn-lt"/>
              </a:defRPr>
            </a:lvl9pPr>
          </a:lstStyle>
          <a:p>
            <a:r>
              <a:rPr lang="de-DE" kern="0" dirty="0" smtClean="0">
                <a:latin typeface="Calibri" panose="020F0502020204030204" pitchFamily="34" charset="0"/>
                <a:cs typeface="Calibri" panose="020F0502020204030204" pitchFamily="34" charset="0"/>
              </a:rPr>
              <a:t>Diskussion um SGB VIII Reform- und „große“ oder „kleine“ Lösung</a:t>
            </a:r>
          </a:p>
          <a:p>
            <a:r>
              <a:rPr lang="de-DE" kern="0" dirty="0" smtClean="0">
                <a:latin typeface="Calibri" panose="020F0502020204030204" pitchFamily="34" charset="0"/>
                <a:cs typeface="Calibri" panose="020F0502020204030204" pitchFamily="34" charset="0"/>
              </a:rPr>
              <a:t>Höhepunkte der „Flüchtlingskrise“</a:t>
            </a:r>
          </a:p>
        </p:txBody>
      </p:sp>
    </p:spTree>
    <p:extLst>
      <p:ext uri="{BB962C8B-B14F-4D97-AF65-F5344CB8AC3E}">
        <p14:creationId xmlns:p14="http://schemas.microsoft.com/office/powerpoint/2010/main" val="2941383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108520" y="1208761"/>
            <a:ext cx="9396536" cy="5649239"/>
          </a:xfrm>
        </p:spPr>
        <p:txBody>
          <a:bodyPr/>
          <a:lstStyle/>
          <a:p>
            <a:pPr marL="800100" indent="-457200">
              <a:spcAft>
                <a:spcPts val="1800"/>
              </a:spcAft>
              <a:buSzPct val="100000"/>
              <a:buFont typeface="+mj-lt"/>
              <a:buAutoNum type="arabicPeriod"/>
            </a:pPr>
            <a:r>
              <a:rPr lang="de-DE" sz="2200" dirty="0" smtClean="0">
                <a:latin typeface="Calibri" panose="020F0502020204030204" pitchFamily="34" charset="0"/>
                <a:cs typeface="Calibri" panose="020F0502020204030204" pitchFamily="34" charset="0"/>
              </a:rPr>
              <a:t>Wie wird Jugend konstruiert? („Was ist Jugend“?)</a:t>
            </a:r>
          </a:p>
          <a:p>
            <a:pPr marL="800100" indent="-457200">
              <a:buSzPct val="100000"/>
              <a:buFont typeface="+mj-lt"/>
              <a:buAutoNum type="arabicPeriod"/>
            </a:pPr>
            <a:r>
              <a:rPr lang="de-DE" sz="2200" dirty="0" smtClean="0">
                <a:latin typeface="Calibri" panose="020F0502020204030204" pitchFamily="34" charset="0"/>
                <a:cs typeface="Calibri" panose="020F0502020204030204" pitchFamily="34" charset="0"/>
              </a:rPr>
              <a:t>Lebenslagen Jugendlicher und junger Erwachsener – eine empirische Bestandsaufnahme</a:t>
            </a:r>
          </a:p>
          <a:p>
            <a:pPr marL="800100" indent="-457200">
              <a:buSzPct val="100000"/>
              <a:buFont typeface="+mj-lt"/>
              <a:buAutoNum type="arabicPeriod"/>
            </a:pPr>
            <a:r>
              <a:rPr lang="de-DE" sz="2200" dirty="0" smtClean="0">
                <a:latin typeface="Calibri" panose="020F0502020204030204" pitchFamily="34" charset="0"/>
                <a:cs typeface="Calibri" panose="020F0502020204030204" pitchFamily="34" charset="0"/>
              </a:rPr>
              <a:t>Alltagsleben, Ausdrucksformen und Handlungsräume Jugendlicher</a:t>
            </a:r>
          </a:p>
          <a:p>
            <a:pPr marL="800100" indent="-457200">
              <a:spcAft>
                <a:spcPts val="1800"/>
              </a:spcAft>
              <a:buSzPct val="100000"/>
              <a:buFont typeface="+mj-lt"/>
              <a:buAutoNum type="arabicPeriod"/>
            </a:pPr>
            <a:r>
              <a:rPr lang="de-DE" sz="2200" dirty="0" smtClean="0">
                <a:latin typeface="Calibri" panose="020F0502020204030204" pitchFamily="34" charset="0"/>
                <a:cs typeface="Calibri" panose="020F0502020204030204" pitchFamily="34" charset="0"/>
              </a:rPr>
              <a:t>Das digital-vernetzte Leben Jugendlicher</a:t>
            </a:r>
          </a:p>
          <a:p>
            <a:pPr marL="800100" indent="-457200">
              <a:buSzPct val="100000"/>
              <a:buFont typeface="+mj-lt"/>
              <a:buAutoNum type="arabicPeriod"/>
            </a:pPr>
            <a:r>
              <a:rPr lang="de-DE" sz="2200" dirty="0" smtClean="0">
                <a:latin typeface="Calibri" panose="020F0502020204030204" pitchFamily="34" charset="0"/>
                <a:cs typeface="Calibri" panose="020F0502020204030204" pitchFamily="34" charset="0"/>
              </a:rPr>
              <a:t>Auf dem Weg zur Ganztagsschule als Regelangebot – Zwischenbilanz aus einer jugendorientierten Sicht</a:t>
            </a:r>
          </a:p>
          <a:p>
            <a:pPr marL="800100" indent="-457200">
              <a:buSzPct val="100000"/>
              <a:buFont typeface="+mj-lt"/>
              <a:buAutoNum type="arabicPeriod"/>
            </a:pPr>
            <a:r>
              <a:rPr lang="de-DE" sz="2200" dirty="0" smtClean="0">
                <a:latin typeface="Calibri" panose="020F0502020204030204" pitchFamily="34" charset="0"/>
                <a:cs typeface="Calibri" panose="020F0502020204030204" pitchFamily="34" charset="0"/>
              </a:rPr>
              <a:t>Kinder- und Jugendarbeit im gesellschaftlichen Wandel</a:t>
            </a:r>
          </a:p>
          <a:p>
            <a:pPr marL="800100" indent="-457200">
              <a:spcAft>
                <a:spcPts val="1800"/>
              </a:spcAft>
              <a:buSzPct val="100000"/>
              <a:buFont typeface="+mj-lt"/>
              <a:buAutoNum type="arabicPeriod"/>
            </a:pPr>
            <a:r>
              <a:rPr lang="de-DE" sz="2200" dirty="0" smtClean="0">
                <a:latin typeface="Calibri" panose="020F0502020204030204" pitchFamily="34" charset="0"/>
                <a:cs typeface="Calibri" panose="020F0502020204030204" pitchFamily="34" charset="0"/>
              </a:rPr>
              <a:t>Soziale Dienste für Jugendliche und junge Erwachsene im institutionellen Gefüge des Aufwachsens</a:t>
            </a:r>
          </a:p>
          <a:p>
            <a:pPr marL="800100" indent="-457200">
              <a:buSzPct val="100000"/>
              <a:buFont typeface="+mj-lt"/>
              <a:buAutoNum type="arabicPeriod"/>
            </a:pPr>
            <a:r>
              <a:rPr lang="de-DE" sz="2200" dirty="0" smtClean="0">
                <a:latin typeface="Calibri" panose="020F0502020204030204" pitchFamily="34" charset="0"/>
                <a:cs typeface="Calibri" panose="020F0502020204030204" pitchFamily="34" charset="0"/>
              </a:rPr>
              <a:t>Jugend ermöglichen – Plädoyer für eine neue Jugendorientierung</a:t>
            </a:r>
          </a:p>
          <a:p>
            <a:pPr marL="800100" indent="-457200">
              <a:buFont typeface="+mj-lt"/>
              <a:buAutoNum type="arabicPeriod"/>
            </a:pPr>
            <a:endParaRPr lang="de-DE" sz="2200" dirty="0">
              <a:latin typeface="Calibri" panose="020F0502020204030204" pitchFamily="34" charset="0"/>
              <a:cs typeface="Calibri" panose="020F0502020204030204" pitchFamily="34" charset="0"/>
            </a:endParaRPr>
          </a:p>
        </p:txBody>
      </p:sp>
      <p:sp>
        <p:nvSpPr>
          <p:cNvPr id="6" name="Titel 1"/>
          <p:cNvSpPr>
            <a:spLocks noGrp="1"/>
          </p:cNvSpPr>
          <p:nvPr>
            <p:ph type="title"/>
          </p:nvPr>
        </p:nvSpPr>
        <p:spPr>
          <a:xfrm>
            <a:off x="323528" y="548680"/>
            <a:ext cx="8569325" cy="466794"/>
          </a:xfrm>
        </p:spPr>
        <p:txBody>
          <a:bodyPr/>
          <a:lstStyle/>
          <a:p>
            <a:pPr marL="0" indent="0"/>
            <a:r>
              <a:rPr lang="de-DE" sz="2800" dirty="0" smtClean="0">
                <a:latin typeface="Calibri" panose="020F0502020204030204" pitchFamily="34" charset="0"/>
                <a:cs typeface="Calibri" panose="020F0502020204030204" pitchFamily="34" charset="0"/>
              </a:rPr>
              <a:t>Die Kapitel des 15. KJB</a:t>
            </a:r>
            <a:endParaRPr lang="de-D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7190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äsentation Uni Marburg">
  <a:themeElements>
    <a:clrScheme name="erzeih_vorlag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rzeih_vorlage[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rzeih_vorlag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rzeih_vorlag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rzeih_vorlag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rzeih_vorlag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rzeih_vorlag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rzeih_vorlag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rzeih_vorlag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rzeih_vorlag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rzeih_vorlag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rzeih_vorlag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rzeih_vorlag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rzeih_vorlag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 Uni Marburg</Template>
  <TotalTime>0</TotalTime>
  <Words>3591</Words>
  <Application>Microsoft Office PowerPoint</Application>
  <PresentationFormat>Bildschirmpräsentation (4:3)</PresentationFormat>
  <Paragraphs>577</Paragraphs>
  <Slides>54</Slides>
  <Notes>9</Notes>
  <HiddenSlides>0</HiddenSlides>
  <MMClips>0</MMClips>
  <ScaleCrop>false</ScaleCrop>
  <HeadingPairs>
    <vt:vector size="4" baseType="variant">
      <vt:variant>
        <vt:lpstr>Design</vt:lpstr>
      </vt:variant>
      <vt:variant>
        <vt:i4>1</vt:i4>
      </vt:variant>
      <vt:variant>
        <vt:lpstr>Folientitel</vt:lpstr>
      </vt:variant>
      <vt:variant>
        <vt:i4>54</vt:i4>
      </vt:variant>
    </vt:vector>
  </HeadingPairs>
  <TitlesOfParts>
    <vt:vector size="55" baseType="lpstr">
      <vt:lpstr>Präsentation Uni Marburg</vt:lpstr>
      <vt:lpstr>Der 15. Kinder- und Jugendbericht</vt:lpstr>
      <vt:lpstr>PowerPoint-Präsentation</vt:lpstr>
      <vt:lpstr>PowerPoint-Präsentation</vt:lpstr>
      <vt:lpstr>Berichtsauftrag</vt:lpstr>
      <vt:lpstr>Die Sachverständigenkommission</vt:lpstr>
      <vt:lpstr>PowerPoint-Präsentation</vt:lpstr>
      <vt:lpstr>PowerPoint-Präsentation</vt:lpstr>
      <vt:lpstr>PowerPoint-Präsentation</vt:lpstr>
      <vt:lpstr>Die Kapitel des 15. KJB</vt:lpstr>
      <vt:lpstr>PowerPoint-Präsentation</vt:lpstr>
      <vt:lpstr>PowerPoint-Präsentation</vt:lpstr>
      <vt:lpstr>2. Was ist Jugend?</vt:lpstr>
      <vt:lpstr>2. Was ist Jugend?</vt:lpstr>
      <vt:lpstr>2. Was ist Jugend?</vt:lpstr>
      <vt:lpstr>2. Was ist Jugend?</vt:lpstr>
      <vt:lpstr>2. Was ist Jugend?</vt:lpstr>
      <vt:lpstr>Entwicklung der Verteilung auf Schulformen 1955-2013 (in %, vor 1995 nur Bundesgebiet West) </vt:lpstr>
      <vt:lpstr>Neuzugänge zu den Sektoren vollqualifizierender beruflicher Bildung und zum Studium  (1995-2015, absolut)</vt:lpstr>
      <vt:lpstr>PowerPoint-Präsentation</vt:lpstr>
      <vt:lpstr>PowerPoint-Präsentation</vt:lpstr>
      <vt:lpstr>Kapitel 2-4: Lebenslagen und Lebensgestaltung Jugendlicher und junger Erwachsener – empirische Bestandsaufnahme</vt:lpstr>
      <vt:lpstr>PowerPoint-Präsentation</vt:lpstr>
      <vt:lpstr>PowerPoint-Präsentation</vt:lpstr>
      <vt:lpstr>PowerPoint-Präsentation</vt:lpstr>
      <vt:lpstr>PowerPoint-Präsentation</vt:lpstr>
      <vt:lpstr>PowerPoint-Präsentation</vt:lpstr>
      <vt:lpstr>PowerPoint-Präsentation</vt:lpstr>
      <vt:lpstr>Entwicklung der Verteilung im Übergang in Berufsausbildung (2000-2014)</vt:lpstr>
      <vt:lpstr>PowerPoint-Präsentation</vt:lpstr>
      <vt:lpstr>PowerPoint-Präsentation</vt:lpstr>
      <vt:lpstr>PowerPoint-Präsentation</vt:lpstr>
      <vt:lpstr>PowerPoint-Präsentation</vt:lpstr>
      <vt:lpstr> Das digital-vernetzte Leben Jugendlicher </vt:lpstr>
      <vt:lpstr>PowerPoint-Präsentation</vt:lpstr>
      <vt:lpstr>PowerPoint-Präsentation</vt:lpstr>
      <vt:lpstr>PowerPoint-Präsentation</vt:lpstr>
      <vt:lpstr>PowerPoint-Präsentation</vt:lpstr>
      <vt:lpstr>4.1 Schule</vt:lpstr>
      <vt:lpstr>Ganztagsschule im Jugendalter?</vt:lpstr>
      <vt:lpstr>4.1 Schule</vt:lpstr>
      <vt:lpstr>4.1 Schule</vt:lpstr>
      <vt:lpstr>4.1 Schule</vt:lpstr>
      <vt:lpstr>4.2 Kinder- und Jugendarbeit</vt:lpstr>
      <vt:lpstr>PowerPoint-Präsentation</vt:lpstr>
      <vt:lpstr>4.2 Kinder- und Jugendarbeit</vt:lpstr>
      <vt:lpstr>Entgrenzungstendenzen (I) innerhalb der Jugendarbeit</vt:lpstr>
      <vt:lpstr>Entgrenzungstendenzen (II): Schnittstellen zu anderen Feldern</vt:lpstr>
      <vt:lpstr>Ausgewählte Herausforderungen der Kinder- und Jugendarbeit </vt:lpstr>
      <vt:lpstr>PowerPoint-Präsentation</vt:lpstr>
      <vt:lpstr>Kapitel 8: Jugend ermöglichen – Plädoyer für eine neue Jugendorientierung</vt:lpstr>
      <vt:lpstr>Kapitel 8: Jugend ermöglichen – Plädoyer für eine neue Jugendorientierung</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Züchner</dc:creator>
  <cp:lastModifiedBy>Melanie Ries-Knauer</cp:lastModifiedBy>
  <cp:revision>1188</cp:revision>
  <dcterms:created xsi:type="dcterms:W3CDTF">2013-10-22T14:17:46Z</dcterms:created>
  <dcterms:modified xsi:type="dcterms:W3CDTF">2017-09-13T08:05:03Z</dcterms:modified>
</cp:coreProperties>
</file>